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5"/>
  </p:notesMasterIdLst>
  <p:handoutMasterIdLst>
    <p:handoutMasterId r:id="rId56"/>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333" r:id="rId20"/>
    <p:sldId id="277" r:id="rId21"/>
    <p:sldId id="334" r:id="rId22"/>
    <p:sldId id="335"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18" r:id="rId43"/>
    <p:sldId id="336" r:id="rId44"/>
    <p:sldId id="319" r:id="rId45"/>
    <p:sldId id="321" r:id="rId46"/>
    <p:sldId id="322" r:id="rId47"/>
    <p:sldId id="323" r:id="rId48"/>
    <p:sldId id="324" r:id="rId49"/>
    <p:sldId id="288" r:id="rId50"/>
    <p:sldId id="289" r:id="rId51"/>
    <p:sldId id="320" r:id="rId52"/>
    <p:sldId id="274"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4" d="100"/>
          <a:sy n="94" d="100"/>
        </p:scale>
        <p:origin x="792"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63"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7/19/2025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7/19/2025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CBD0AF-2AF8-15B5-5F77-7EA14DE9D0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4D8C46-E699-6868-637B-444B2C8785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9B7F00-8903-E85C-3F24-D606EB5A3008}"/>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4A1693BA-A64C-92EA-96CD-B6EAEAFFB48B}"/>
              </a:ext>
            </a:extLst>
          </p:cNvPr>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50691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C92B3-0686-1E9F-43E0-B2D10F42D2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1EB67B-1AC1-F62C-DA4F-8B08A1CF03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38C0D8-EB81-D092-30DB-B19F835C7E1C}"/>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56503148-A1D9-E846-0F2C-A7635192A422}"/>
              </a:ext>
            </a:extLst>
          </p:cNvPr>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12335952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653DB-0556-7442-716E-DE8BBEB0B4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8E0764-0612-DCDD-764C-B5762A975C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1ACD7F-A78E-B608-8F7C-9180C86DB0AC}"/>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E8825C00-6F5A-9E38-BBB1-A850852C8488}"/>
              </a:ext>
            </a:extLst>
          </p:cNvPr>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2585712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2958700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426437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7/19/2025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Lorenzo Anastasi</a:t>
            </a:r>
          </a:p>
          <a:p>
            <a:r>
              <a:rPr lang="en-US" dirty="0">
                <a:solidFill>
                  <a:schemeClr val="bg2"/>
                </a:solidFill>
                <a:latin typeface="Abadi" panose="020B0604020104020204" pitchFamily="34" charset="0"/>
                <a:ea typeface="SF Pro" pitchFamily="2" charset="0"/>
                <a:cs typeface="SF Pro" pitchFamily="2" charset="0"/>
              </a:rPr>
              <a:t>17 July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06649" cy="4351338"/>
          </a:xfrm>
          <a:prstGeom prst="rect">
            <a:avLst/>
          </a:prstGeom>
        </p:spPr>
        <p:txBody>
          <a:bodyPr/>
          <a:lstStyle/>
          <a:p>
            <a:r>
              <a:rPr lang="en-US" sz="2200" dirty="0">
                <a:solidFill>
                  <a:schemeClr val="accent3">
                    <a:lumMod val="25000"/>
                  </a:schemeClr>
                </a:solidFill>
                <a:latin typeface="Abadi" panose="020B0604020104020204" pitchFamily="34" charset="0"/>
              </a:rPr>
              <a:t>We have performed some Exploratory Data Analysis (EDA) to find some patterns in the data and determine what would be the label for training supervised models.</a:t>
            </a:r>
          </a:p>
          <a:p>
            <a:r>
              <a:rPr lang="en-US" sz="2200" dirty="0">
                <a:solidFill>
                  <a:schemeClr val="accent3">
                    <a:lumMod val="25000"/>
                  </a:schemeClr>
                </a:solidFill>
                <a:latin typeface="Abadi" panose="020B0604020104020204" pitchFamily="34" charset="0"/>
              </a:rPr>
              <a:t>The following flowchart shows the tasks of the Data Wrangling methodology:</a:t>
            </a:r>
          </a:p>
          <a:p>
            <a:pPr marL="0" indent="0">
              <a:buNone/>
            </a:pPr>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pPr marL="0" indent="0">
              <a:buNone/>
            </a:pPr>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Source code publicly available at:</a:t>
            </a:r>
          </a:p>
          <a:p>
            <a:pPr lvl="1"/>
            <a:r>
              <a:rPr lang="en-US" sz="1800" dirty="0">
                <a:solidFill>
                  <a:schemeClr val="accent3">
                    <a:lumMod val="25000"/>
                  </a:schemeClr>
                </a:solidFill>
                <a:latin typeface="Abadi" panose="020B0604020104020204" pitchFamily="34" charset="0"/>
              </a:rPr>
              <a:t>https://github.com/lodovico65/spacey/blob/main/spacex-Data%20wrangling.ipynb</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ttangolo 1">
            <a:extLst>
              <a:ext uri="{FF2B5EF4-FFF2-40B4-BE49-F238E27FC236}">
                <a16:creationId xmlns:a16="http://schemas.microsoft.com/office/drawing/2014/main" id="{37D6206D-7B21-48BA-4C44-77E043AA40E5}"/>
              </a:ext>
            </a:extLst>
          </p:cNvPr>
          <p:cNvSpPr/>
          <p:nvPr/>
        </p:nvSpPr>
        <p:spPr>
          <a:xfrm>
            <a:off x="1124145" y="3177540"/>
            <a:ext cx="180594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t>Calculate</a:t>
            </a:r>
            <a:r>
              <a:rPr lang="it-IT" dirty="0"/>
              <a:t> the </a:t>
            </a:r>
            <a:r>
              <a:rPr lang="it-IT" dirty="0" err="1"/>
              <a:t>num</a:t>
            </a:r>
            <a:r>
              <a:rPr lang="it-IT" dirty="0"/>
              <a:t> of </a:t>
            </a:r>
            <a:r>
              <a:rPr lang="it-IT" dirty="0" err="1"/>
              <a:t>lauches</a:t>
            </a:r>
            <a:r>
              <a:rPr lang="it-IT" dirty="0"/>
              <a:t> on </a:t>
            </a:r>
            <a:r>
              <a:rPr lang="it-IT" dirty="0" err="1"/>
              <a:t>each</a:t>
            </a:r>
            <a:r>
              <a:rPr lang="it-IT" dirty="0"/>
              <a:t> site</a:t>
            </a:r>
          </a:p>
        </p:txBody>
      </p:sp>
      <p:sp>
        <p:nvSpPr>
          <p:cNvPr id="3" name="Rettangolo 2">
            <a:extLst>
              <a:ext uri="{FF2B5EF4-FFF2-40B4-BE49-F238E27FC236}">
                <a16:creationId xmlns:a16="http://schemas.microsoft.com/office/drawing/2014/main" id="{ED16736F-DB94-1C21-9C9C-106D1CE68CE0}"/>
              </a:ext>
            </a:extLst>
          </p:cNvPr>
          <p:cNvSpPr/>
          <p:nvPr/>
        </p:nvSpPr>
        <p:spPr>
          <a:xfrm>
            <a:off x="3318705" y="3177540"/>
            <a:ext cx="192786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t>Calculate</a:t>
            </a:r>
            <a:r>
              <a:rPr lang="it-IT" dirty="0"/>
              <a:t> the </a:t>
            </a:r>
            <a:r>
              <a:rPr lang="it-IT" dirty="0" err="1"/>
              <a:t>num</a:t>
            </a:r>
            <a:r>
              <a:rPr lang="it-IT" dirty="0"/>
              <a:t> and </a:t>
            </a:r>
            <a:r>
              <a:rPr lang="it-IT" dirty="0" err="1"/>
              <a:t>occurence</a:t>
            </a:r>
            <a:r>
              <a:rPr lang="it-IT" dirty="0"/>
              <a:t> of </a:t>
            </a:r>
            <a:r>
              <a:rPr lang="it-IT" dirty="0" err="1"/>
              <a:t>each</a:t>
            </a:r>
            <a:r>
              <a:rPr lang="it-IT" dirty="0"/>
              <a:t> </a:t>
            </a:r>
            <a:r>
              <a:rPr lang="it-IT" dirty="0" err="1"/>
              <a:t>orbit</a:t>
            </a:r>
            <a:endParaRPr lang="it-IT" dirty="0"/>
          </a:p>
        </p:txBody>
      </p:sp>
      <p:sp>
        <p:nvSpPr>
          <p:cNvPr id="6" name="Rettangolo 5">
            <a:extLst>
              <a:ext uri="{FF2B5EF4-FFF2-40B4-BE49-F238E27FC236}">
                <a16:creationId xmlns:a16="http://schemas.microsoft.com/office/drawing/2014/main" id="{D6166C78-5198-D844-5B45-A69624DF643B}"/>
              </a:ext>
            </a:extLst>
          </p:cNvPr>
          <p:cNvSpPr/>
          <p:nvPr/>
        </p:nvSpPr>
        <p:spPr>
          <a:xfrm>
            <a:off x="5635185" y="3177540"/>
            <a:ext cx="241554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t>Calculate</a:t>
            </a:r>
            <a:r>
              <a:rPr lang="it-IT" dirty="0"/>
              <a:t> the </a:t>
            </a:r>
            <a:r>
              <a:rPr lang="it-IT" dirty="0" err="1"/>
              <a:t>num</a:t>
            </a:r>
            <a:r>
              <a:rPr lang="it-IT" dirty="0"/>
              <a:t> and </a:t>
            </a:r>
            <a:r>
              <a:rPr lang="it-IT" dirty="0" err="1"/>
              <a:t>occurence</a:t>
            </a:r>
            <a:r>
              <a:rPr lang="it-IT" dirty="0"/>
              <a:t> of mission </a:t>
            </a:r>
            <a:r>
              <a:rPr lang="it-IT" dirty="0" err="1"/>
              <a:t>outcome</a:t>
            </a:r>
            <a:r>
              <a:rPr lang="it-IT" dirty="0"/>
              <a:t> of </a:t>
            </a:r>
            <a:r>
              <a:rPr lang="it-IT" dirty="0" err="1"/>
              <a:t>orbits</a:t>
            </a:r>
            <a:endParaRPr lang="it-IT" dirty="0"/>
          </a:p>
        </p:txBody>
      </p:sp>
      <p:sp>
        <p:nvSpPr>
          <p:cNvPr id="7" name="Rettangolo 6">
            <a:extLst>
              <a:ext uri="{FF2B5EF4-FFF2-40B4-BE49-F238E27FC236}">
                <a16:creationId xmlns:a16="http://schemas.microsoft.com/office/drawing/2014/main" id="{6C8B9BB0-3EFE-024D-DA2C-D15DDAED202F}"/>
              </a:ext>
            </a:extLst>
          </p:cNvPr>
          <p:cNvSpPr/>
          <p:nvPr/>
        </p:nvSpPr>
        <p:spPr>
          <a:xfrm>
            <a:off x="8439344" y="3169920"/>
            <a:ext cx="1927859"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Create a landing </a:t>
            </a:r>
            <a:r>
              <a:rPr lang="it-IT" dirty="0" err="1"/>
              <a:t>outcome</a:t>
            </a:r>
            <a:r>
              <a:rPr lang="it-IT" dirty="0"/>
              <a:t> label from </a:t>
            </a:r>
            <a:r>
              <a:rPr lang="it-IT" dirty="0" err="1"/>
              <a:t>Outcome</a:t>
            </a:r>
            <a:r>
              <a:rPr lang="it-IT" dirty="0"/>
              <a:t> col</a:t>
            </a:r>
          </a:p>
        </p:txBody>
      </p:sp>
      <p:cxnSp>
        <p:nvCxnSpPr>
          <p:cNvPr id="10" name="Connettore 2 9">
            <a:extLst>
              <a:ext uri="{FF2B5EF4-FFF2-40B4-BE49-F238E27FC236}">
                <a16:creationId xmlns:a16="http://schemas.microsoft.com/office/drawing/2014/main" id="{667FFB7C-B27E-BA33-4B4D-ED1AD370867E}"/>
              </a:ext>
            </a:extLst>
          </p:cNvPr>
          <p:cNvCxnSpPr>
            <a:stCxn id="2" idx="3"/>
            <a:endCxn id="3" idx="1"/>
          </p:cNvCxnSpPr>
          <p:nvPr/>
        </p:nvCxnSpPr>
        <p:spPr>
          <a:xfrm>
            <a:off x="2930085" y="3634740"/>
            <a:ext cx="3886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ttore 2 11">
            <a:extLst>
              <a:ext uri="{FF2B5EF4-FFF2-40B4-BE49-F238E27FC236}">
                <a16:creationId xmlns:a16="http://schemas.microsoft.com/office/drawing/2014/main" id="{6DF52F8C-64BA-9C68-B2E0-428798E57388}"/>
              </a:ext>
            </a:extLst>
          </p:cNvPr>
          <p:cNvCxnSpPr>
            <a:stCxn id="3" idx="3"/>
          </p:cNvCxnSpPr>
          <p:nvPr/>
        </p:nvCxnSpPr>
        <p:spPr>
          <a:xfrm>
            <a:off x="5246565" y="3634740"/>
            <a:ext cx="3886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ttore 2 13">
            <a:extLst>
              <a:ext uri="{FF2B5EF4-FFF2-40B4-BE49-F238E27FC236}">
                <a16:creationId xmlns:a16="http://schemas.microsoft.com/office/drawing/2014/main" id="{58B6BFF2-E405-FD2F-E163-46080B801283}"/>
              </a:ext>
            </a:extLst>
          </p:cNvPr>
          <p:cNvCxnSpPr>
            <a:stCxn id="6" idx="3"/>
            <a:endCxn id="7" idx="1"/>
          </p:cNvCxnSpPr>
          <p:nvPr/>
        </p:nvCxnSpPr>
        <p:spPr>
          <a:xfrm flipV="1">
            <a:off x="8050725" y="3627120"/>
            <a:ext cx="388619" cy="76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600"/>
              </a:spcBef>
            </a:pPr>
            <a:r>
              <a:rPr lang="en-US" sz="2200" dirty="0">
                <a:solidFill>
                  <a:schemeClr val="accent3">
                    <a:lumMod val="25000"/>
                  </a:schemeClr>
                </a:solidFill>
                <a:latin typeface="Abadi"/>
              </a:rPr>
              <a:t>We have performed EDA with Data Visualization using Pandas and </a:t>
            </a:r>
            <a:r>
              <a:rPr lang="en-US" sz="2200" dirty="0" err="1">
                <a:solidFill>
                  <a:schemeClr val="accent3">
                    <a:lumMod val="25000"/>
                  </a:schemeClr>
                </a:solidFill>
                <a:latin typeface="Abadi"/>
              </a:rPr>
              <a:t>Matplolib</a:t>
            </a:r>
            <a:r>
              <a:rPr lang="en-US" sz="2200" dirty="0">
                <a:solidFill>
                  <a:schemeClr val="accent3">
                    <a:lumMod val="25000"/>
                  </a:schemeClr>
                </a:solidFill>
                <a:latin typeface="Abadi"/>
              </a:rPr>
              <a:t>. The following charts have been plotted:</a:t>
            </a:r>
          </a:p>
          <a:p>
            <a:pPr lvl="1">
              <a:lnSpc>
                <a:spcPct val="100000"/>
              </a:lnSpc>
              <a:spcBef>
                <a:spcPts val="600"/>
              </a:spcBef>
            </a:pPr>
            <a:r>
              <a:rPr lang="en-US" sz="1800" dirty="0">
                <a:solidFill>
                  <a:schemeClr val="accent3">
                    <a:lumMod val="25000"/>
                  </a:schemeClr>
                </a:solidFill>
                <a:latin typeface="Abadi"/>
              </a:rPr>
              <a:t>Visualize the relationship between Flight Number and Launch Site with scatter plot;</a:t>
            </a:r>
          </a:p>
          <a:p>
            <a:pPr lvl="1">
              <a:lnSpc>
                <a:spcPct val="100000"/>
              </a:lnSpc>
              <a:spcBef>
                <a:spcPts val="600"/>
              </a:spcBef>
            </a:pPr>
            <a:r>
              <a:rPr lang="en-US" sz="1800" dirty="0">
                <a:solidFill>
                  <a:schemeClr val="accent3">
                    <a:lumMod val="25000"/>
                  </a:schemeClr>
                </a:solidFill>
                <a:latin typeface="Abadi"/>
              </a:rPr>
              <a:t>Visualize the relationship between Payload Mass and Launch Site with scatter plot;</a:t>
            </a:r>
          </a:p>
          <a:p>
            <a:pPr lvl="1">
              <a:lnSpc>
                <a:spcPct val="100000"/>
              </a:lnSpc>
              <a:spcBef>
                <a:spcPts val="600"/>
              </a:spcBef>
            </a:pPr>
            <a:r>
              <a:rPr lang="en-US" sz="1800" dirty="0">
                <a:solidFill>
                  <a:schemeClr val="accent3">
                    <a:lumMod val="25000"/>
                  </a:schemeClr>
                </a:solidFill>
                <a:latin typeface="Abadi"/>
              </a:rPr>
              <a:t>Visualize the relationship between success rate of each orbit type with bar chart;</a:t>
            </a:r>
          </a:p>
          <a:p>
            <a:pPr lvl="1">
              <a:lnSpc>
                <a:spcPct val="100000"/>
              </a:lnSpc>
              <a:spcBef>
                <a:spcPts val="600"/>
              </a:spcBef>
            </a:pPr>
            <a:r>
              <a:rPr lang="en-US" sz="1800" dirty="0">
                <a:solidFill>
                  <a:schemeClr val="accent3">
                    <a:lumMod val="25000"/>
                  </a:schemeClr>
                </a:solidFill>
                <a:latin typeface="Abadi"/>
              </a:rPr>
              <a:t>Visualize the relationship between </a:t>
            </a:r>
            <a:r>
              <a:rPr lang="en-US" sz="1800" dirty="0" err="1">
                <a:solidFill>
                  <a:schemeClr val="accent3">
                    <a:lumMod val="25000"/>
                  </a:schemeClr>
                </a:solidFill>
                <a:latin typeface="Abadi"/>
              </a:rPr>
              <a:t>FlightNumber</a:t>
            </a:r>
            <a:r>
              <a:rPr lang="en-US" sz="1800" dirty="0">
                <a:solidFill>
                  <a:schemeClr val="accent3">
                    <a:lumMod val="25000"/>
                  </a:schemeClr>
                </a:solidFill>
                <a:latin typeface="Abadi"/>
              </a:rPr>
              <a:t> and Orbit type with scatter plot;</a:t>
            </a:r>
          </a:p>
          <a:p>
            <a:pPr lvl="1">
              <a:lnSpc>
                <a:spcPct val="100000"/>
              </a:lnSpc>
              <a:spcBef>
                <a:spcPts val="600"/>
              </a:spcBef>
            </a:pPr>
            <a:r>
              <a:rPr lang="en-US" sz="1800" dirty="0">
                <a:solidFill>
                  <a:schemeClr val="accent3">
                    <a:lumMod val="25000"/>
                  </a:schemeClr>
                </a:solidFill>
                <a:latin typeface="Abadi"/>
              </a:rPr>
              <a:t>Visualize the relationship between Payload Mass and Orbit type with scatter plot;</a:t>
            </a:r>
          </a:p>
          <a:p>
            <a:pPr lvl="1">
              <a:lnSpc>
                <a:spcPct val="100000"/>
              </a:lnSpc>
              <a:spcBef>
                <a:spcPts val="600"/>
              </a:spcBef>
            </a:pPr>
            <a:r>
              <a:rPr lang="en-US" sz="1800" dirty="0">
                <a:solidFill>
                  <a:schemeClr val="accent3">
                    <a:lumMod val="25000"/>
                  </a:schemeClr>
                </a:solidFill>
                <a:latin typeface="Abadi"/>
              </a:rPr>
              <a:t>Visualize the launch success yearly trend with line chart.</a:t>
            </a:r>
          </a:p>
          <a:p>
            <a:pPr>
              <a:lnSpc>
                <a:spcPct val="100000"/>
              </a:lnSpc>
              <a:spcBef>
                <a:spcPts val="1400"/>
              </a:spcBef>
            </a:pPr>
            <a:r>
              <a:rPr lang="en-US" sz="2200" dirty="0">
                <a:solidFill>
                  <a:schemeClr val="accent3">
                    <a:lumMod val="25000"/>
                  </a:schemeClr>
                </a:solidFill>
                <a:latin typeface="Abadi" panose="020B0604020104020204" pitchFamily="34" charset="0"/>
              </a:rPr>
              <a:t>This is the URL of the completed EDA with data visualization notebook:</a:t>
            </a:r>
          </a:p>
          <a:p>
            <a:pPr lvl="1">
              <a:lnSpc>
                <a:spcPct val="100000"/>
              </a:lnSpc>
              <a:spcBef>
                <a:spcPts val="1400"/>
              </a:spcBef>
            </a:pPr>
            <a:r>
              <a:rPr lang="en-US" sz="1800" dirty="0">
                <a:solidFill>
                  <a:schemeClr val="accent3">
                    <a:lumMod val="25000"/>
                  </a:schemeClr>
                </a:solidFill>
                <a:latin typeface="Abadi" panose="020B0604020104020204" pitchFamily="34" charset="0"/>
              </a:rPr>
              <a:t>https://github.com/lodovico65/spacey/blob/main/edadataviz.ipynb</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03654"/>
            <a:ext cx="9745589" cy="544766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have performed EDA with SQL using </a:t>
            </a:r>
            <a:r>
              <a:rPr lang="en-US" sz="2200" dirty="0" err="1">
                <a:solidFill>
                  <a:schemeClr val="accent3">
                    <a:lumMod val="25000"/>
                  </a:schemeClr>
                </a:solidFill>
                <a:latin typeface="Abadi"/>
              </a:rPr>
              <a:t>SQLAlchemy</a:t>
            </a:r>
            <a:r>
              <a:rPr lang="en-US" sz="2200" dirty="0">
                <a:solidFill>
                  <a:schemeClr val="accent3">
                    <a:lumMod val="25000"/>
                  </a:schemeClr>
                </a:solidFill>
                <a:latin typeface="Abadi"/>
              </a:rPr>
              <a:t>, </a:t>
            </a:r>
            <a:r>
              <a:rPr lang="en-US" sz="2200" dirty="0" err="1">
                <a:solidFill>
                  <a:schemeClr val="accent3">
                    <a:lumMod val="25000"/>
                  </a:schemeClr>
                </a:solidFill>
                <a:latin typeface="Abadi"/>
              </a:rPr>
              <a:t>prettytable</a:t>
            </a:r>
            <a:r>
              <a:rPr lang="en-US" sz="2200" dirty="0">
                <a:solidFill>
                  <a:schemeClr val="accent3">
                    <a:lumMod val="25000"/>
                  </a:schemeClr>
                </a:solidFill>
                <a:latin typeface="Abadi"/>
              </a:rPr>
              <a:t> and sqlite3. The following SQL queries have been performed:</a:t>
            </a:r>
          </a:p>
          <a:p>
            <a:pPr lvl="1">
              <a:lnSpc>
                <a:spcPct val="100000"/>
              </a:lnSpc>
              <a:spcBef>
                <a:spcPts val="600"/>
              </a:spcBef>
            </a:pPr>
            <a:r>
              <a:rPr lang="en-US" sz="1400" dirty="0">
                <a:solidFill>
                  <a:schemeClr val="accent3">
                    <a:lumMod val="25000"/>
                  </a:schemeClr>
                </a:solidFill>
                <a:latin typeface="Abadi"/>
              </a:rPr>
              <a:t>Display the names of the unique launch sites in the space mission;</a:t>
            </a:r>
          </a:p>
          <a:p>
            <a:pPr lvl="1">
              <a:lnSpc>
                <a:spcPct val="100000"/>
              </a:lnSpc>
              <a:spcBef>
                <a:spcPts val="600"/>
              </a:spcBef>
            </a:pPr>
            <a:r>
              <a:rPr lang="en-US" sz="1400" dirty="0">
                <a:solidFill>
                  <a:schemeClr val="accent3">
                    <a:lumMod val="25000"/>
                  </a:schemeClr>
                </a:solidFill>
                <a:latin typeface="Abadi"/>
              </a:rPr>
              <a:t>Display 5 records where launch sites begin with the string 'CCA’;</a:t>
            </a:r>
          </a:p>
          <a:p>
            <a:pPr lvl="1">
              <a:lnSpc>
                <a:spcPct val="100000"/>
              </a:lnSpc>
              <a:spcBef>
                <a:spcPts val="600"/>
              </a:spcBef>
            </a:pPr>
            <a:r>
              <a:rPr lang="en-US" sz="1400" dirty="0">
                <a:solidFill>
                  <a:schemeClr val="accent3">
                    <a:lumMod val="25000"/>
                  </a:schemeClr>
                </a:solidFill>
                <a:latin typeface="Abadi"/>
              </a:rPr>
              <a:t>Display the total payload mass carried by boosters launched by NASA (CRS);</a:t>
            </a:r>
          </a:p>
          <a:p>
            <a:pPr lvl="1">
              <a:lnSpc>
                <a:spcPct val="100000"/>
              </a:lnSpc>
              <a:spcBef>
                <a:spcPts val="600"/>
              </a:spcBef>
            </a:pPr>
            <a:r>
              <a:rPr lang="en-US" sz="1400" dirty="0">
                <a:solidFill>
                  <a:schemeClr val="accent3">
                    <a:lumMod val="25000"/>
                  </a:schemeClr>
                </a:solidFill>
                <a:latin typeface="Abadi"/>
              </a:rPr>
              <a:t>Display average payload mass carried by booster version F9 v1.1;</a:t>
            </a:r>
          </a:p>
          <a:p>
            <a:pPr lvl="1">
              <a:lnSpc>
                <a:spcPct val="100000"/>
              </a:lnSpc>
              <a:spcBef>
                <a:spcPts val="600"/>
              </a:spcBef>
            </a:pPr>
            <a:r>
              <a:rPr lang="en-US" sz="1400" dirty="0">
                <a:solidFill>
                  <a:schemeClr val="accent3">
                    <a:lumMod val="25000"/>
                  </a:schemeClr>
                </a:solidFill>
                <a:latin typeface="Abadi"/>
              </a:rPr>
              <a:t>List the date when the first </a:t>
            </a:r>
            <a:r>
              <a:rPr lang="en-US" sz="1400" dirty="0" err="1">
                <a:solidFill>
                  <a:schemeClr val="accent3">
                    <a:lumMod val="25000"/>
                  </a:schemeClr>
                </a:solidFill>
                <a:latin typeface="Abadi"/>
              </a:rPr>
              <a:t>succesful</a:t>
            </a:r>
            <a:r>
              <a:rPr lang="en-US" sz="1400" dirty="0">
                <a:solidFill>
                  <a:schemeClr val="accent3">
                    <a:lumMod val="25000"/>
                  </a:schemeClr>
                </a:solidFill>
                <a:latin typeface="Abadi"/>
              </a:rPr>
              <a:t> landing outcome in ground pad was </a:t>
            </a:r>
            <a:r>
              <a:rPr lang="en-US" sz="1400" dirty="0" err="1">
                <a:solidFill>
                  <a:schemeClr val="accent3">
                    <a:lumMod val="25000"/>
                  </a:schemeClr>
                </a:solidFill>
                <a:latin typeface="Abadi"/>
              </a:rPr>
              <a:t>acheived</a:t>
            </a:r>
            <a:r>
              <a:rPr lang="en-US" sz="1400" dirty="0">
                <a:solidFill>
                  <a:schemeClr val="accent3">
                    <a:lumMod val="25000"/>
                  </a:schemeClr>
                </a:solidFill>
                <a:latin typeface="Abadi"/>
              </a:rPr>
              <a:t>.;</a:t>
            </a:r>
          </a:p>
          <a:p>
            <a:pPr lvl="1">
              <a:lnSpc>
                <a:spcPct val="100000"/>
              </a:lnSpc>
              <a:spcBef>
                <a:spcPts val="600"/>
              </a:spcBef>
            </a:pPr>
            <a:r>
              <a:rPr lang="en-US" sz="1400" dirty="0">
                <a:solidFill>
                  <a:schemeClr val="accent3">
                    <a:lumMod val="25000"/>
                  </a:schemeClr>
                </a:solidFill>
                <a:latin typeface="Abadi"/>
              </a:rPr>
              <a:t>List the names of the boosters which have success in drone ship and have payload mass greater than 4000 but less than 6000;</a:t>
            </a:r>
          </a:p>
          <a:p>
            <a:pPr lvl="1">
              <a:lnSpc>
                <a:spcPct val="100000"/>
              </a:lnSpc>
              <a:spcBef>
                <a:spcPts val="600"/>
              </a:spcBef>
            </a:pPr>
            <a:r>
              <a:rPr lang="en-US" sz="1400" dirty="0">
                <a:solidFill>
                  <a:schemeClr val="accent3">
                    <a:lumMod val="25000"/>
                  </a:schemeClr>
                </a:solidFill>
                <a:latin typeface="Abadi"/>
              </a:rPr>
              <a:t>List the total number of successful and failure mission outcomes;</a:t>
            </a:r>
          </a:p>
          <a:p>
            <a:pPr lvl="1">
              <a:lnSpc>
                <a:spcPct val="100000"/>
              </a:lnSpc>
              <a:spcBef>
                <a:spcPts val="600"/>
              </a:spcBef>
            </a:pPr>
            <a:r>
              <a:rPr lang="en-US" sz="1400" dirty="0">
                <a:solidFill>
                  <a:schemeClr val="accent3">
                    <a:lumMod val="25000"/>
                  </a:schemeClr>
                </a:solidFill>
                <a:latin typeface="Abadi"/>
              </a:rPr>
              <a:t>List all the </a:t>
            </a:r>
            <a:r>
              <a:rPr lang="en-US" sz="1400" dirty="0" err="1">
                <a:solidFill>
                  <a:schemeClr val="accent3">
                    <a:lumMod val="25000"/>
                  </a:schemeClr>
                </a:solidFill>
                <a:latin typeface="Abadi"/>
              </a:rPr>
              <a:t>booster_versions</a:t>
            </a:r>
            <a:r>
              <a:rPr lang="en-US" sz="1400" dirty="0">
                <a:solidFill>
                  <a:schemeClr val="accent3">
                    <a:lumMod val="25000"/>
                  </a:schemeClr>
                </a:solidFill>
                <a:latin typeface="Abadi"/>
              </a:rPr>
              <a:t> that have carried the maximum payload mass, using a subquery with a suitable aggregate function;</a:t>
            </a:r>
          </a:p>
          <a:p>
            <a:pPr lvl="1">
              <a:lnSpc>
                <a:spcPct val="100000"/>
              </a:lnSpc>
              <a:spcBef>
                <a:spcPts val="600"/>
              </a:spcBef>
            </a:pPr>
            <a:r>
              <a:rPr lang="en-US" sz="1400" dirty="0">
                <a:solidFill>
                  <a:schemeClr val="accent3">
                    <a:lumMod val="25000"/>
                  </a:schemeClr>
                </a:solidFill>
                <a:latin typeface="Abadi"/>
              </a:rPr>
              <a:t>List the records which will display the month names, failure </a:t>
            </a:r>
            <a:r>
              <a:rPr lang="en-US" sz="1400" dirty="0" err="1">
                <a:solidFill>
                  <a:schemeClr val="accent3">
                    <a:lumMod val="25000"/>
                  </a:schemeClr>
                </a:solidFill>
                <a:latin typeface="Abadi"/>
              </a:rPr>
              <a:t>landing_outcomes</a:t>
            </a:r>
            <a:r>
              <a:rPr lang="en-US" sz="1400" dirty="0">
                <a:solidFill>
                  <a:schemeClr val="accent3">
                    <a:lumMod val="25000"/>
                  </a:schemeClr>
                </a:solidFill>
                <a:latin typeface="Abadi"/>
              </a:rPr>
              <a:t> in drone ship ,booster versions, </a:t>
            </a:r>
            <a:r>
              <a:rPr lang="en-US" sz="1400" dirty="0" err="1">
                <a:solidFill>
                  <a:schemeClr val="accent3">
                    <a:lumMod val="25000"/>
                  </a:schemeClr>
                </a:solidFill>
                <a:latin typeface="Abadi"/>
              </a:rPr>
              <a:t>launch_site</a:t>
            </a:r>
            <a:r>
              <a:rPr lang="en-US" sz="1400" dirty="0">
                <a:solidFill>
                  <a:schemeClr val="accent3">
                    <a:lumMod val="25000"/>
                  </a:schemeClr>
                </a:solidFill>
                <a:latin typeface="Abadi"/>
              </a:rPr>
              <a:t> for the months in year 2015;</a:t>
            </a:r>
          </a:p>
          <a:p>
            <a:pPr lvl="1">
              <a:lnSpc>
                <a:spcPct val="100000"/>
              </a:lnSpc>
              <a:spcBef>
                <a:spcPts val="600"/>
              </a:spcBef>
            </a:pPr>
            <a:r>
              <a:rPr lang="en-US" sz="14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r>
              <a:rPr lang="en-US" sz="2200" dirty="0">
                <a:solidFill>
                  <a:schemeClr val="accent3">
                    <a:lumMod val="25000"/>
                  </a:schemeClr>
                </a:solidFill>
                <a:latin typeface="Abadi" panose="020B0604020104020204" pitchFamily="34" charset="0"/>
              </a:rPr>
              <a:t> This is the URL of the completed EDA with SQL:</a:t>
            </a:r>
          </a:p>
          <a:p>
            <a:pPr lvl="1">
              <a:lnSpc>
                <a:spcPct val="100000"/>
              </a:lnSpc>
              <a:spcBef>
                <a:spcPts val="600"/>
              </a:spcBef>
            </a:pPr>
            <a:r>
              <a:rPr lang="en-US" sz="1800" dirty="0">
                <a:solidFill>
                  <a:schemeClr val="accent3">
                    <a:lumMod val="25000"/>
                  </a:schemeClr>
                </a:solidFill>
                <a:latin typeface="Abadi" panose="020B0604020104020204" pitchFamily="34" charset="0"/>
              </a:rPr>
              <a:t>https://github.com/lodovico65/spacey/blob/main/eda-sql.ipynb</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Firstly, we have to use the Map() function to create a map.</a:t>
            </a:r>
          </a:p>
          <a:p>
            <a:pPr lvl="1">
              <a:lnSpc>
                <a:spcPct val="100000"/>
              </a:lnSpc>
              <a:spcBef>
                <a:spcPts val="1400"/>
              </a:spcBef>
            </a:pPr>
            <a:r>
              <a:rPr lang="en-US" sz="1800" dirty="0">
                <a:solidFill>
                  <a:schemeClr val="accent3">
                    <a:lumMod val="25000"/>
                  </a:schemeClr>
                </a:solidFill>
                <a:latin typeface="Abadi" panose="020B0604020104020204" pitchFamily="34" charset="0"/>
              </a:rPr>
              <a:t>The Circle() function permit to circle the coordinates by entering parameters such as radius and color. We have used the function to draw a small circle near the city of Houston;</a:t>
            </a:r>
          </a:p>
          <a:p>
            <a:pPr lvl="1">
              <a:lnSpc>
                <a:spcPct val="100000"/>
              </a:lnSpc>
              <a:spcBef>
                <a:spcPts val="1400"/>
              </a:spcBef>
            </a:pPr>
            <a:r>
              <a:rPr lang="en-US" sz="1800" dirty="0">
                <a:solidFill>
                  <a:schemeClr val="accent3">
                    <a:lumMod val="25000"/>
                  </a:schemeClr>
                </a:solidFill>
                <a:latin typeface="Abadi" panose="020B0604020104020204" pitchFamily="34" charset="0"/>
              </a:rPr>
              <a:t>The Marker() function permit to mark the location of the coordinates and set the location name by using the popup parameter. We have used the function to mark launch sites like ‘NASA JSC’;</a:t>
            </a:r>
          </a:p>
          <a:p>
            <a:pPr lvl="1">
              <a:lnSpc>
                <a:spcPct val="100000"/>
              </a:lnSpc>
              <a:spcBef>
                <a:spcPts val="1400"/>
              </a:spcBef>
            </a:pPr>
            <a:r>
              <a:rPr lang="en-US" sz="1800" dirty="0">
                <a:solidFill>
                  <a:schemeClr val="accent3">
                    <a:lumMod val="25000"/>
                  </a:schemeClr>
                </a:solidFill>
                <a:latin typeface="Abadi" panose="020B0604020104020204" pitchFamily="34" charset="0"/>
              </a:rPr>
              <a:t>The </a:t>
            </a:r>
            <a:r>
              <a:rPr lang="en-US" sz="1800" dirty="0" err="1">
                <a:solidFill>
                  <a:schemeClr val="accent3">
                    <a:lumMod val="25000"/>
                  </a:schemeClr>
                </a:solidFill>
                <a:latin typeface="Abadi" panose="020B0604020104020204" pitchFamily="34" charset="0"/>
              </a:rPr>
              <a:t>MarkerCluster</a:t>
            </a:r>
            <a:r>
              <a:rPr lang="en-US" sz="1800" dirty="0">
                <a:solidFill>
                  <a:schemeClr val="accent3">
                    <a:lumMod val="25000"/>
                  </a:schemeClr>
                </a:solidFill>
                <a:latin typeface="Abadi" panose="020B0604020104020204" pitchFamily="34" charset="0"/>
              </a:rPr>
              <a:t>() function permit to handle many markers and can help to declutter the map;</a:t>
            </a:r>
          </a:p>
          <a:p>
            <a:pPr lvl="1">
              <a:lnSpc>
                <a:spcPct val="100000"/>
              </a:lnSpc>
              <a:spcBef>
                <a:spcPts val="1400"/>
              </a:spcBef>
            </a:pPr>
            <a:r>
              <a:rPr lang="en-US" sz="1800" dirty="0">
                <a:solidFill>
                  <a:schemeClr val="accent3">
                    <a:lumMod val="25000"/>
                  </a:schemeClr>
                </a:solidFill>
                <a:latin typeface="Abadi" panose="020B0604020104020204" pitchFamily="34" charset="0"/>
              </a:rPr>
              <a:t>The Line() function can be used to show the distance between two points on the map.</a:t>
            </a:r>
          </a:p>
          <a:p>
            <a:pPr>
              <a:lnSpc>
                <a:spcPct val="100000"/>
              </a:lnSpc>
              <a:spcBef>
                <a:spcPts val="1400"/>
              </a:spcBef>
            </a:pPr>
            <a:r>
              <a:rPr lang="en-US" sz="2200" dirty="0">
                <a:solidFill>
                  <a:schemeClr val="accent3">
                    <a:lumMod val="25000"/>
                  </a:schemeClr>
                </a:solidFill>
                <a:latin typeface="Abadi" panose="020B0604020104020204" pitchFamily="34" charset="0"/>
              </a:rPr>
              <a:t>The GitHub URL of the completed interactive map with Folium map is available at:</a:t>
            </a:r>
          </a:p>
          <a:p>
            <a:pPr lvl="1">
              <a:lnSpc>
                <a:spcPct val="100000"/>
              </a:lnSpc>
              <a:spcBef>
                <a:spcPts val="1400"/>
              </a:spcBef>
            </a:pPr>
            <a:r>
              <a:rPr lang="en-US" sz="1800" dirty="0">
                <a:solidFill>
                  <a:schemeClr val="accent3">
                    <a:lumMod val="25000"/>
                  </a:schemeClr>
                </a:solidFill>
                <a:latin typeface="Abadi" panose="020B0604020104020204" pitchFamily="34" charset="0"/>
              </a:rPr>
              <a:t>https://github.com/lodovico65/spacey/blob/main/launch_site_location.ipynb</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Dashboard shows the total success launch for all sites and for a specific launch site;</a:t>
            </a:r>
          </a:p>
          <a:p>
            <a:pPr>
              <a:lnSpc>
                <a:spcPct val="100000"/>
              </a:lnSpc>
              <a:spcBef>
                <a:spcPts val="1400"/>
              </a:spcBef>
            </a:pPr>
            <a:r>
              <a:rPr lang="en-US" sz="2200" dirty="0">
                <a:solidFill>
                  <a:schemeClr val="accent3">
                    <a:lumMod val="25000"/>
                  </a:schemeClr>
                </a:solidFill>
                <a:latin typeface="Abadi" panose="020B0604020104020204" pitchFamily="34" charset="0"/>
              </a:rPr>
              <a:t>The Dashboard also shows a scatter plot with the correlation between Payload Mass in Kg for all sites and for a specific launch site;</a:t>
            </a:r>
          </a:p>
          <a:p>
            <a:pPr>
              <a:lnSpc>
                <a:spcPct val="100000"/>
              </a:lnSpc>
              <a:spcBef>
                <a:spcPts val="1400"/>
              </a:spcBef>
            </a:pPr>
            <a:r>
              <a:rPr lang="en-US" sz="2200" dirty="0">
                <a:solidFill>
                  <a:schemeClr val="accent3">
                    <a:lumMod val="25000"/>
                  </a:schemeClr>
                </a:solidFill>
                <a:latin typeface="Abadi" panose="020B0604020104020204" pitchFamily="34" charset="0"/>
              </a:rPr>
              <a:t>The URL of the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 is publicly available at:</a:t>
            </a:r>
          </a:p>
          <a:p>
            <a:pPr lvl="1">
              <a:lnSpc>
                <a:spcPct val="100000"/>
              </a:lnSpc>
              <a:spcBef>
                <a:spcPts val="1400"/>
              </a:spcBef>
            </a:pPr>
            <a:r>
              <a:rPr lang="en-US" sz="1800" dirty="0">
                <a:solidFill>
                  <a:schemeClr val="accent3">
                    <a:lumMod val="25000"/>
                  </a:schemeClr>
                </a:solidFill>
                <a:latin typeface="Abadi" panose="020B0604020104020204" pitchFamily="34" charset="0"/>
              </a:rPr>
              <a:t>https://github.com/lodovico65/spacey/blob/main/spacex-dash-app.py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8905"/>
            <a:ext cx="9745589" cy="4351338"/>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have built a machine learning pipeline to predict if the first stage of the Falcon 9 lands successfully. </a:t>
            </a:r>
          </a:p>
          <a:p>
            <a:pPr>
              <a:lnSpc>
                <a:spcPct val="100000"/>
              </a:lnSpc>
              <a:spcBef>
                <a:spcPts val="1400"/>
              </a:spcBef>
            </a:pPr>
            <a:r>
              <a:rPr lang="en-US" sz="2200" dirty="0">
                <a:solidFill>
                  <a:schemeClr val="accent3">
                    <a:lumMod val="25000"/>
                  </a:schemeClr>
                </a:solidFill>
                <a:latin typeface="Abadi" panose="020B0604020104020204" pitchFamily="34" charset="0"/>
              </a:rPr>
              <a:t>This has included:</a:t>
            </a:r>
          </a:p>
          <a:p>
            <a:pPr lvl="1">
              <a:lnSpc>
                <a:spcPct val="100000"/>
              </a:lnSpc>
              <a:spcBef>
                <a:spcPts val="1400"/>
              </a:spcBef>
            </a:pPr>
            <a:r>
              <a:rPr lang="en-US" sz="1800" dirty="0">
                <a:solidFill>
                  <a:schemeClr val="accent3">
                    <a:lumMod val="25000"/>
                  </a:schemeClr>
                </a:solidFill>
                <a:latin typeface="Abadi" panose="020B0604020104020204" pitchFamily="34" charset="0"/>
              </a:rPr>
              <a:t>Preprocessing, allowing us to standardize our data;</a:t>
            </a:r>
          </a:p>
          <a:p>
            <a:pPr lvl="1">
              <a:lnSpc>
                <a:spcPct val="100000"/>
              </a:lnSpc>
              <a:spcBef>
                <a:spcPts val="1400"/>
              </a:spcBef>
            </a:pPr>
            <a:r>
              <a:rPr lang="en-US" sz="1800" dirty="0" err="1">
                <a:solidFill>
                  <a:schemeClr val="accent3">
                    <a:lumMod val="25000"/>
                  </a:schemeClr>
                </a:solidFill>
                <a:latin typeface="Abadi" panose="020B0604020104020204" pitchFamily="34" charset="0"/>
              </a:rPr>
              <a:t>Train_test_split</a:t>
            </a:r>
            <a:r>
              <a:rPr lang="en-US" sz="1800" dirty="0">
                <a:solidFill>
                  <a:schemeClr val="accent3">
                    <a:lumMod val="25000"/>
                  </a:schemeClr>
                </a:solidFill>
                <a:latin typeface="Abadi" panose="020B0604020104020204" pitchFamily="34" charset="0"/>
              </a:rPr>
              <a:t>, allowing us to split our data into training and testing data, </a:t>
            </a:r>
          </a:p>
          <a:p>
            <a:pPr lvl="1">
              <a:lnSpc>
                <a:spcPct val="100000"/>
              </a:lnSpc>
              <a:spcBef>
                <a:spcPts val="1400"/>
              </a:spcBef>
            </a:pPr>
            <a:r>
              <a:rPr lang="en-US" sz="1800" dirty="0">
                <a:solidFill>
                  <a:schemeClr val="accent3">
                    <a:lumMod val="25000"/>
                  </a:schemeClr>
                </a:solidFill>
                <a:latin typeface="Abadi" panose="020B0604020104020204" pitchFamily="34" charset="0"/>
              </a:rPr>
              <a:t>Train the model and perform Grid Search, allowing us to find the hyperparameters that allow a given algorithm to perform best. </a:t>
            </a:r>
          </a:p>
          <a:p>
            <a:pPr lvl="1">
              <a:lnSpc>
                <a:spcPct val="100000"/>
              </a:lnSpc>
              <a:spcBef>
                <a:spcPts val="1400"/>
              </a:spcBef>
            </a:pPr>
            <a:r>
              <a:rPr lang="en-US" sz="1800" dirty="0">
                <a:solidFill>
                  <a:schemeClr val="accent3">
                    <a:lumMod val="25000"/>
                  </a:schemeClr>
                </a:solidFill>
                <a:latin typeface="Abadi" panose="020B0604020104020204" pitchFamily="34" charset="0"/>
              </a:rPr>
              <a:t>Using the best hyperparameter values for determine the model with the best accuracy using the training data. </a:t>
            </a:r>
          </a:p>
          <a:p>
            <a:pPr lvl="1">
              <a:lnSpc>
                <a:spcPct val="100000"/>
              </a:lnSpc>
              <a:spcBef>
                <a:spcPts val="1400"/>
              </a:spcBef>
            </a:pPr>
            <a:r>
              <a:rPr lang="en-US" sz="1800" dirty="0">
                <a:solidFill>
                  <a:schemeClr val="accent3">
                    <a:lumMod val="25000"/>
                  </a:schemeClr>
                </a:solidFill>
                <a:latin typeface="Abadi" panose="020B0604020104020204" pitchFamily="34" charset="0"/>
              </a:rPr>
              <a:t>We have tested Logistic Regression, Support Vector machines, Decision Tree Classifier, and K-nearest neighbors. </a:t>
            </a:r>
          </a:p>
          <a:p>
            <a:pPr lvl="1">
              <a:lnSpc>
                <a:spcPct val="100000"/>
              </a:lnSpc>
              <a:spcBef>
                <a:spcPts val="1400"/>
              </a:spcBef>
            </a:pPr>
            <a:r>
              <a:rPr lang="en-US" sz="1800" dirty="0">
                <a:solidFill>
                  <a:schemeClr val="accent3">
                    <a:lumMod val="25000"/>
                  </a:schemeClr>
                </a:solidFill>
                <a:latin typeface="Abadi" panose="020B0604020104020204" pitchFamily="34" charset="0"/>
              </a:rPr>
              <a:t>Finally, we output the confusion matrix.</a:t>
            </a:r>
          </a:p>
          <a:p>
            <a:pPr>
              <a:lnSpc>
                <a:spcPct val="100000"/>
              </a:lnSpc>
              <a:spcBef>
                <a:spcPts val="1400"/>
              </a:spcBef>
            </a:pPr>
            <a:r>
              <a:rPr lang="en-US" sz="2200" dirty="0">
                <a:solidFill>
                  <a:schemeClr val="accent3">
                    <a:lumMod val="25000"/>
                  </a:schemeClr>
                </a:solidFill>
                <a:latin typeface="Abadi" panose="020B0604020104020204" pitchFamily="34" charset="0"/>
              </a:rPr>
              <a:t>The URL of the completed predictive analysis lab:</a:t>
            </a:r>
          </a:p>
          <a:p>
            <a:pPr lvl="1">
              <a:lnSpc>
                <a:spcPct val="100000"/>
              </a:lnSpc>
              <a:spcBef>
                <a:spcPts val="1400"/>
              </a:spcBef>
            </a:pPr>
            <a:r>
              <a:rPr lang="en-US" sz="1800" dirty="0">
                <a:solidFill>
                  <a:schemeClr val="accent3">
                    <a:lumMod val="25000"/>
                  </a:schemeClr>
                </a:solidFill>
                <a:latin typeface="Abadi" panose="020B0604020104020204" pitchFamily="34" charset="0"/>
              </a:rPr>
              <a:t>https://github.com/lodovico65/spacey/blob/main/Machine%20Learning%20Prediction.ipynb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C521D449-FCFB-40FF-D58A-B07A8FF5FD66}"/>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FF2D4E-1840-00D4-583F-9DA460D53857}"/>
              </a:ext>
            </a:extLst>
          </p:cNvPr>
          <p:cNvSpPr txBox="1">
            <a:spLocks/>
          </p:cNvSpPr>
          <p:nvPr/>
        </p:nvSpPr>
        <p:spPr>
          <a:xfrm>
            <a:off x="841125" y="1807337"/>
            <a:ext cx="7068725" cy="421823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There are four launch sites in the SpaceX missions;</a:t>
            </a:r>
          </a:p>
          <a:p>
            <a:pPr lvl="1">
              <a:lnSpc>
                <a:spcPct val="100000"/>
              </a:lnSpc>
              <a:spcBef>
                <a:spcPts val="1400"/>
              </a:spcBef>
            </a:pPr>
            <a:r>
              <a:rPr lang="en-US" sz="1800" dirty="0">
                <a:solidFill>
                  <a:schemeClr val="accent3">
                    <a:lumMod val="25000"/>
                  </a:schemeClr>
                </a:solidFill>
                <a:latin typeface="Abadi" panose="020B0604020104020204" pitchFamily="34" charset="0"/>
              </a:rPr>
              <a:t>The average of Payload Mass in kg carried by booster version F9 v1.1 is 2928.4</a:t>
            </a:r>
          </a:p>
          <a:p>
            <a:pPr lvl="1">
              <a:lnSpc>
                <a:spcPct val="100000"/>
              </a:lnSpc>
              <a:spcBef>
                <a:spcPts val="1400"/>
              </a:spcBef>
            </a:pPr>
            <a:r>
              <a:rPr lang="en-US" sz="1800" dirty="0">
                <a:solidFill>
                  <a:schemeClr val="accent3">
                    <a:lumMod val="25000"/>
                  </a:schemeClr>
                </a:solidFill>
                <a:latin typeface="Abadi" panose="020B0604020104020204" pitchFamily="34" charset="0"/>
              </a:rPr>
              <a:t>The date of the first successful landing outcome in ground was achieved on December 22, 2015;</a:t>
            </a:r>
          </a:p>
          <a:p>
            <a:pPr lvl="1">
              <a:lnSpc>
                <a:spcPct val="100000"/>
              </a:lnSpc>
              <a:spcBef>
                <a:spcPts val="1400"/>
              </a:spcBef>
            </a:pPr>
            <a:r>
              <a:rPr lang="en-US" sz="1800" dirty="0">
                <a:solidFill>
                  <a:schemeClr val="accent3">
                    <a:lumMod val="25000"/>
                  </a:schemeClr>
                </a:solidFill>
                <a:latin typeface="Abadi" panose="020B0604020104020204" pitchFamily="34" charset="0"/>
              </a:rPr>
              <a:t>Many F9 booster with payload mass greater than the average have nevertheless been successful in drone ship;</a:t>
            </a:r>
          </a:p>
          <a:p>
            <a:pPr lvl="1">
              <a:lnSpc>
                <a:spcPct val="100000"/>
              </a:lnSpc>
              <a:spcBef>
                <a:spcPts val="1400"/>
              </a:spcBef>
            </a:pPr>
            <a:r>
              <a:rPr lang="en-US" sz="1800" dirty="0">
                <a:solidFill>
                  <a:schemeClr val="accent3">
                    <a:lumMod val="25000"/>
                  </a:schemeClr>
                </a:solidFill>
                <a:latin typeface="Abadi" panose="020B0604020104020204" pitchFamily="34" charset="0"/>
              </a:rPr>
              <a:t>The success rate is very high with a count of 100 success vs 1 failure;</a:t>
            </a:r>
          </a:p>
          <a:p>
            <a:pPr lvl="1">
              <a:lnSpc>
                <a:spcPct val="100000"/>
              </a:lnSpc>
              <a:spcBef>
                <a:spcPts val="1400"/>
              </a:spcBef>
            </a:pPr>
            <a:r>
              <a:rPr lang="en-US" sz="1800" dirty="0">
                <a:solidFill>
                  <a:schemeClr val="accent3">
                    <a:lumMod val="25000"/>
                  </a:schemeClr>
                </a:solidFill>
                <a:latin typeface="Abadi" panose="020B0604020104020204" pitchFamily="34" charset="0"/>
              </a:rPr>
              <a:t>The success rate since 2013 kept increasing till 2020.</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DD3883A9-95B7-3CD2-06D8-A5B41E4F557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80D9253B-8E19-922F-E11E-F5213E0DED1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18701260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402080"/>
            <a:ext cx="11050182" cy="19091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Interactive analytics in screenshots:</a:t>
            </a:r>
          </a:p>
          <a:p>
            <a:pPr lvl="1">
              <a:lnSpc>
                <a:spcPct val="100000"/>
              </a:lnSpc>
              <a:spcBef>
                <a:spcPts val="600"/>
              </a:spcBef>
            </a:pPr>
            <a:r>
              <a:rPr lang="en-US" sz="1800" dirty="0">
                <a:solidFill>
                  <a:schemeClr val="accent3">
                    <a:lumMod val="25000"/>
                  </a:schemeClr>
                </a:solidFill>
                <a:latin typeface="Abadi" panose="020B0604020104020204" pitchFamily="34" charset="0"/>
              </a:rPr>
              <a:t>Three launch sites are in close proximity to Equator line. One VAFB-SLC-4E is less close to the Equator line. All launch sites are in very close proximity to the coast;</a:t>
            </a:r>
          </a:p>
          <a:p>
            <a:pPr lvl="1">
              <a:lnSpc>
                <a:spcPct val="100000"/>
              </a:lnSpc>
              <a:spcBef>
                <a:spcPts val="600"/>
              </a:spcBef>
            </a:pPr>
            <a:r>
              <a:rPr lang="en-US" sz="1800" dirty="0">
                <a:solidFill>
                  <a:schemeClr val="accent3">
                    <a:lumMod val="25000"/>
                  </a:schemeClr>
                </a:solidFill>
                <a:latin typeface="Abadi" panose="020B0604020104020204" pitchFamily="34" charset="0"/>
              </a:rPr>
              <a:t>Most of the launches site are on the East coast;</a:t>
            </a:r>
          </a:p>
          <a:p>
            <a:pPr lvl="1">
              <a:lnSpc>
                <a:spcPct val="100000"/>
              </a:lnSpc>
              <a:spcBef>
                <a:spcPts val="600"/>
              </a:spcBef>
            </a:pPr>
            <a:r>
              <a:rPr lang="en-US" sz="1800" dirty="0">
                <a:solidFill>
                  <a:schemeClr val="accent3">
                    <a:lumMod val="25000"/>
                  </a:schemeClr>
                </a:solidFill>
                <a:latin typeface="Abadi" panose="020B0604020104020204" pitchFamily="34" charset="0"/>
              </a:rPr>
              <a:t>In the launch site proximity is easy to find railway, highway, coastline.</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Immagine 2" descr="Immagine che contiene mappa, testo, atlante">
            <a:extLst>
              <a:ext uri="{FF2B5EF4-FFF2-40B4-BE49-F238E27FC236}">
                <a16:creationId xmlns:a16="http://schemas.microsoft.com/office/drawing/2014/main" id="{68C91DAB-9E7E-5742-8338-BD20A67C8175}"/>
              </a:ext>
            </a:extLst>
          </p:cNvPr>
          <p:cNvPicPr>
            <a:picLocks noChangeAspect="1"/>
          </p:cNvPicPr>
          <p:nvPr/>
        </p:nvPicPr>
        <p:blipFill>
          <a:blip r:embed="rId4"/>
          <a:stretch>
            <a:fillRect/>
          </a:stretch>
        </p:blipFill>
        <p:spPr>
          <a:xfrm>
            <a:off x="770011" y="3442426"/>
            <a:ext cx="6200512" cy="3115948"/>
          </a:xfrm>
          <a:prstGeom prst="rect">
            <a:avLst/>
          </a:prstGeom>
        </p:spPr>
      </p:pic>
      <p:pic>
        <p:nvPicPr>
          <p:cNvPr id="10" name="Immagine 9" descr="Immagine che contiene mappa, testo, atlante">
            <a:extLst>
              <a:ext uri="{FF2B5EF4-FFF2-40B4-BE49-F238E27FC236}">
                <a16:creationId xmlns:a16="http://schemas.microsoft.com/office/drawing/2014/main" id="{50371416-1B94-57E7-11CF-DB418E1EB5B4}"/>
              </a:ext>
            </a:extLst>
          </p:cNvPr>
          <p:cNvPicPr>
            <a:picLocks noChangeAspect="1"/>
          </p:cNvPicPr>
          <p:nvPr/>
        </p:nvPicPr>
        <p:blipFill>
          <a:blip r:embed="rId5"/>
          <a:srcRect l="39988" t="8111" r="5144" b="-142"/>
          <a:stretch>
            <a:fillRect/>
          </a:stretch>
        </p:blipFill>
        <p:spPr>
          <a:xfrm>
            <a:off x="7605217" y="3442426"/>
            <a:ext cx="3133903" cy="3115948"/>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AF1B4B1A-7B77-B181-44B3-4C4E924B9497}"/>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46A7B860-D36D-A03D-7712-741948203586}"/>
              </a:ext>
            </a:extLst>
          </p:cNvPr>
          <p:cNvSpPr txBox="1">
            <a:spLocks/>
          </p:cNvSpPr>
          <p:nvPr/>
        </p:nvSpPr>
        <p:spPr>
          <a:xfrm>
            <a:off x="805568" y="1491353"/>
            <a:ext cx="10444486" cy="10171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Interactive analytics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We found that the site with the greater success rate 76.9% is KSC LC-39A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2EF5C4FE-2752-C56D-D8AE-BE6565475DB7}"/>
              </a:ext>
            </a:extLst>
          </p:cNvPr>
          <p:cNvSpPr>
            <a:spLocks noGrp="1"/>
          </p:cNvSpPr>
          <p:nvPr>
            <p:ph type="sldNum" sz="quarter" idx="12"/>
          </p:nvPr>
        </p:nvSpPr>
        <p:spPr/>
        <p:txBody>
          <a:bodyPr/>
          <a:lstStyle/>
          <a:p>
            <a:fld id="{5075537C-CA84-1446-933C-8E9D027F9201}" type="slidenum">
              <a:rPr lang="en-US" smtClean="0"/>
              <a:t>18</a:t>
            </a:fld>
            <a:endParaRPr lang="en-US" dirty="0"/>
          </a:p>
        </p:txBody>
      </p:sp>
      <p:sp>
        <p:nvSpPr>
          <p:cNvPr id="7" name="Title 1">
            <a:extLst>
              <a:ext uri="{FF2B5EF4-FFF2-40B4-BE49-F238E27FC236}">
                <a16:creationId xmlns:a16="http://schemas.microsoft.com/office/drawing/2014/main" id="{117742D7-0C75-720C-34E3-C2C63982D23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Immagine 2" descr="Immagine che contiene testo, schermata, Carattere, diagramma&#10;&#10;Il contenuto generato dall'IA potrebbe non essere corretto.">
            <a:extLst>
              <a:ext uri="{FF2B5EF4-FFF2-40B4-BE49-F238E27FC236}">
                <a16:creationId xmlns:a16="http://schemas.microsoft.com/office/drawing/2014/main" id="{DD329F10-76DA-2558-1EE8-20EBC7A64836}"/>
              </a:ext>
            </a:extLst>
          </p:cNvPr>
          <p:cNvPicPr>
            <a:picLocks noChangeAspect="1"/>
          </p:cNvPicPr>
          <p:nvPr/>
        </p:nvPicPr>
        <p:blipFill>
          <a:blip r:embed="rId4"/>
          <a:stretch>
            <a:fillRect/>
          </a:stretch>
        </p:blipFill>
        <p:spPr>
          <a:xfrm>
            <a:off x="208280" y="2685622"/>
            <a:ext cx="11775440" cy="3948052"/>
          </a:xfrm>
          <a:prstGeom prst="rect">
            <a:avLst/>
          </a:prstGeom>
        </p:spPr>
      </p:pic>
    </p:spTree>
    <p:extLst>
      <p:ext uri="{BB962C8B-B14F-4D97-AF65-F5344CB8AC3E}">
        <p14:creationId xmlns:p14="http://schemas.microsoft.com/office/powerpoint/2010/main" val="35421118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3227112A-E7A4-0E78-F5FF-9029AB6A4B37}"/>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61AEA89F-5B2A-2142-0267-DC2834A7E6FA}"/>
              </a:ext>
            </a:extLst>
          </p:cNvPr>
          <p:cNvSpPr txBox="1">
            <a:spLocks/>
          </p:cNvSpPr>
          <p:nvPr/>
        </p:nvSpPr>
        <p:spPr>
          <a:xfrm>
            <a:off x="770011" y="1553337"/>
            <a:ext cx="5011035" cy="421823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Predictive analysis results: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In the predictive analysis phase, we have:</a:t>
            </a:r>
          </a:p>
          <a:p>
            <a:pPr lvl="1">
              <a:lnSpc>
                <a:spcPct val="100000"/>
              </a:lnSpc>
              <a:spcBef>
                <a:spcPts val="1400"/>
              </a:spcBef>
            </a:pPr>
            <a:r>
              <a:rPr lang="en-US" sz="1800" dirty="0">
                <a:solidFill>
                  <a:schemeClr val="accent3">
                    <a:lumMod val="25000"/>
                  </a:schemeClr>
                </a:solidFill>
                <a:latin typeface="Abadi" panose="020B0604020104020204" pitchFamily="34" charset="0"/>
              </a:rPr>
              <a:t>Created a column for the class;</a:t>
            </a:r>
          </a:p>
          <a:p>
            <a:pPr lvl="1">
              <a:lnSpc>
                <a:spcPct val="100000"/>
              </a:lnSpc>
              <a:spcBef>
                <a:spcPts val="1400"/>
              </a:spcBef>
            </a:pPr>
            <a:r>
              <a:rPr lang="en-US" sz="1800" dirty="0">
                <a:solidFill>
                  <a:schemeClr val="accent3">
                    <a:lumMod val="25000"/>
                  </a:schemeClr>
                </a:solidFill>
                <a:latin typeface="Abadi" panose="020B0604020104020204" pitchFamily="34" charset="0"/>
              </a:rPr>
              <a:t>Standardized the data;</a:t>
            </a:r>
          </a:p>
          <a:p>
            <a:pPr lvl="1">
              <a:lnSpc>
                <a:spcPct val="100000"/>
              </a:lnSpc>
              <a:spcBef>
                <a:spcPts val="1400"/>
              </a:spcBef>
            </a:pPr>
            <a:r>
              <a:rPr lang="en-US" sz="1800" dirty="0">
                <a:solidFill>
                  <a:schemeClr val="accent3">
                    <a:lumMod val="25000"/>
                  </a:schemeClr>
                </a:solidFill>
                <a:latin typeface="Abadi" panose="020B0604020104020204" pitchFamily="34" charset="0"/>
              </a:rPr>
              <a:t>Split into training data and test data;</a:t>
            </a:r>
          </a:p>
          <a:p>
            <a:pPr lvl="1">
              <a:lnSpc>
                <a:spcPct val="100000"/>
              </a:lnSpc>
              <a:spcBef>
                <a:spcPts val="1400"/>
              </a:spcBef>
            </a:pPr>
            <a:r>
              <a:rPr lang="en-US" sz="1800" dirty="0">
                <a:solidFill>
                  <a:schemeClr val="accent3">
                    <a:lumMod val="25000"/>
                  </a:schemeClr>
                </a:solidFill>
                <a:latin typeface="Abadi" panose="020B0604020104020204" pitchFamily="34" charset="0"/>
              </a:rPr>
              <a:t>Find best Hyperparameter for SVM, Classification Trees and Logistic Regression.</a:t>
            </a:r>
          </a:p>
          <a:p>
            <a:pPr lvl="1">
              <a:lnSpc>
                <a:spcPct val="100000"/>
              </a:lnSpc>
              <a:spcBef>
                <a:spcPts val="1400"/>
              </a:spcBef>
            </a:pPr>
            <a:r>
              <a:rPr lang="en-US" sz="1800" dirty="0">
                <a:solidFill>
                  <a:schemeClr val="accent3">
                    <a:lumMod val="25000"/>
                  </a:schemeClr>
                </a:solidFill>
                <a:latin typeface="Abadi" panose="020B0604020104020204" pitchFamily="34" charset="0"/>
              </a:rPr>
              <a:t>Find that the Decision Tree is the method that performs best;</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A788BD56-3556-50B2-471E-3EFEB1698A65}"/>
              </a:ext>
            </a:extLst>
          </p:cNvPr>
          <p:cNvSpPr>
            <a:spLocks noGrp="1"/>
          </p:cNvSpPr>
          <p:nvPr>
            <p:ph type="sldNum" sz="quarter" idx="12"/>
          </p:nvPr>
        </p:nvSpPr>
        <p:spPr/>
        <p:txBody>
          <a:bodyPr/>
          <a:lstStyle/>
          <a:p>
            <a:fld id="{5075537C-CA84-1446-933C-8E9D027F9201}" type="slidenum">
              <a:rPr lang="en-US" smtClean="0"/>
              <a:t>19</a:t>
            </a:fld>
            <a:endParaRPr lang="en-US" dirty="0"/>
          </a:p>
        </p:txBody>
      </p:sp>
      <p:sp>
        <p:nvSpPr>
          <p:cNvPr id="7" name="Title 1">
            <a:extLst>
              <a:ext uri="{FF2B5EF4-FFF2-40B4-BE49-F238E27FC236}">
                <a16:creationId xmlns:a16="http://schemas.microsoft.com/office/drawing/2014/main" id="{5EA0E78A-4104-6180-7657-19A9D71B6E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Immagine 2" descr="Immagine che contiene testo, schermata, Rettangolo, design">
            <a:extLst>
              <a:ext uri="{FF2B5EF4-FFF2-40B4-BE49-F238E27FC236}">
                <a16:creationId xmlns:a16="http://schemas.microsoft.com/office/drawing/2014/main" id="{73802E0F-FCE4-DF97-D64D-5006A8B851E1}"/>
              </a:ext>
            </a:extLst>
          </p:cNvPr>
          <p:cNvPicPr>
            <a:picLocks noChangeAspect="1"/>
          </p:cNvPicPr>
          <p:nvPr/>
        </p:nvPicPr>
        <p:blipFill>
          <a:blip r:embed="rId4"/>
          <a:stretch>
            <a:fillRect/>
          </a:stretch>
        </p:blipFill>
        <p:spPr>
          <a:xfrm>
            <a:off x="5698128" y="1431417"/>
            <a:ext cx="6033287" cy="5304662"/>
          </a:xfrm>
          <a:prstGeom prst="rect">
            <a:avLst/>
          </a:prstGeom>
        </p:spPr>
      </p:pic>
    </p:spTree>
    <p:extLst>
      <p:ext uri="{BB962C8B-B14F-4D97-AF65-F5344CB8AC3E}">
        <p14:creationId xmlns:p14="http://schemas.microsoft.com/office/powerpoint/2010/main" val="1356498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38199" y="1559794"/>
            <a:ext cx="10515599" cy="549049"/>
          </a:xfrm>
          <a:prstGeom prst="rect">
            <a:avLst/>
          </a:prstGeom>
        </p:spPr>
        <p:txBody>
          <a:bodyPr>
            <a:normAutofit/>
          </a:bodyPr>
          <a:lstStyle/>
          <a:p>
            <a:pPr marL="0" indent="0">
              <a:lnSpc>
                <a:spcPct val="100000"/>
              </a:lnSpc>
              <a:spcBef>
                <a:spcPts val="1400"/>
              </a:spcBef>
              <a:buNone/>
            </a:pPr>
            <a:r>
              <a:rPr lang="it-IT" sz="2200" dirty="0">
                <a:solidFill>
                  <a:schemeClr val="accent3">
                    <a:lumMod val="25000"/>
                  </a:schemeClr>
                </a:solidFill>
                <a:latin typeface="Abadi" panose="020B0604020104020204" pitchFamily="34" charset="0"/>
              </a:rPr>
              <a:t>The chart shows </a:t>
            </a:r>
            <a:r>
              <a:rPr lang="it-IT" sz="2200" dirty="0" err="1">
                <a:solidFill>
                  <a:schemeClr val="accent3">
                    <a:lumMod val="25000"/>
                  </a:schemeClr>
                </a:solidFill>
                <a:latin typeface="Abadi" panose="020B0604020104020204" pitchFamily="34" charset="0"/>
              </a:rPr>
              <a:t>that</a:t>
            </a:r>
            <a:r>
              <a:rPr lang="it-IT" sz="2200" dirty="0">
                <a:solidFill>
                  <a:schemeClr val="accent3">
                    <a:lumMod val="25000"/>
                  </a:schemeClr>
                </a:solidFill>
                <a:latin typeface="Abadi" panose="020B0604020104020204" pitchFamily="34" charset="0"/>
              </a:rPr>
              <a:t> the success rate </a:t>
            </a:r>
            <a:r>
              <a:rPr lang="it-IT" sz="2200" dirty="0" err="1">
                <a:solidFill>
                  <a:schemeClr val="accent3">
                    <a:lumMod val="25000"/>
                  </a:schemeClr>
                </a:solidFill>
                <a:latin typeface="Abadi" panose="020B0604020104020204" pitchFamily="34" charset="0"/>
              </a:rPr>
              <a:t>increases</a:t>
            </a:r>
            <a:r>
              <a:rPr lang="it-IT" sz="2200" dirty="0">
                <a:solidFill>
                  <a:schemeClr val="accent3">
                    <a:lumMod val="25000"/>
                  </a:schemeClr>
                </a:solidFill>
                <a:latin typeface="Abadi" panose="020B0604020104020204" pitchFamily="34" charset="0"/>
              </a:rPr>
              <a:t> with the </a:t>
            </a:r>
            <a:r>
              <a:rPr lang="it-IT" sz="2200" dirty="0" err="1">
                <a:solidFill>
                  <a:schemeClr val="accent3">
                    <a:lumMod val="25000"/>
                  </a:schemeClr>
                </a:solidFill>
                <a:latin typeface="Abadi" panose="020B0604020104020204" pitchFamily="34" charset="0"/>
              </a:rPr>
              <a:t>number</a:t>
            </a:r>
            <a:r>
              <a:rPr lang="it-IT" sz="2200" dirty="0">
                <a:solidFill>
                  <a:schemeClr val="accent3">
                    <a:lumMod val="25000"/>
                  </a:schemeClr>
                </a:solidFill>
                <a:latin typeface="Abadi" panose="020B0604020104020204" pitchFamily="34" charset="0"/>
              </a:rPr>
              <a:t> of </a:t>
            </a:r>
            <a:r>
              <a:rPr lang="it-IT" sz="2200" dirty="0" err="1">
                <a:solidFill>
                  <a:schemeClr val="accent3">
                    <a:lumMod val="25000"/>
                  </a:schemeClr>
                </a:solidFill>
                <a:latin typeface="Abadi" panose="020B0604020104020204" pitchFamily="34" charset="0"/>
              </a:rPr>
              <a:t>flights</a:t>
            </a:r>
            <a:r>
              <a:rPr lang="it-IT" sz="2200" dirty="0">
                <a:solidFill>
                  <a:schemeClr val="accent3">
                    <a:lumMod val="25000"/>
                  </a:schemeClr>
                </a:solidFill>
                <a:latin typeface="Abadi" panose="020B0604020104020204" pitchFamily="34" charset="0"/>
              </a:rPr>
              <a:t>:</a:t>
            </a:r>
          </a:p>
          <a:p>
            <a:pPr marL="0" indent="0">
              <a:lnSpc>
                <a:spcPct val="100000"/>
              </a:lnSpc>
              <a:spcBef>
                <a:spcPts val="1400"/>
              </a:spcBef>
              <a:buNone/>
            </a:pPr>
            <a:endParaRPr lang="it-IT"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magine 5" descr="Immagine che contiene testo, linea, Carattere, Diagramma&#10;&#10;Il contenuto generato dall'IA potrebbe non essere corretto.">
            <a:extLst>
              <a:ext uri="{FF2B5EF4-FFF2-40B4-BE49-F238E27FC236}">
                <a16:creationId xmlns:a16="http://schemas.microsoft.com/office/drawing/2014/main" id="{8172994B-437D-D937-77F2-0EB196925FA8}"/>
              </a:ext>
            </a:extLst>
          </p:cNvPr>
          <p:cNvPicPr>
            <a:picLocks noChangeAspect="1"/>
          </p:cNvPicPr>
          <p:nvPr/>
        </p:nvPicPr>
        <p:blipFill>
          <a:blip r:embed="rId4"/>
          <a:stretch>
            <a:fillRect/>
          </a:stretch>
        </p:blipFill>
        <p:spPr>
          <a:xfrm>
            <a:off x="108633" y="2321026"/>
            <a:ext cx="11974729" cy="2580532"/>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67777"/>
            <a:ext cx="10591409" cy="549049"/>
          </a:xfrm>
          <a:prstGeom prst="rect">
            <a:avLst/>
          </a:prstGeom>
        </p:spPr>
        <p:txBody>
          <a:bodyPr>
            <a:normAutofit fontScale="775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Examining Payload Mass Vs. Launch Site scatter point chart you will find that for the VAFB-SLC launch site there are no rockets launched for heavy payload mass (greater than 10000):</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magine 5" descr="Immagine che contiene linea, Diagramma, testo, Carattere">
            <a:extLst>
              <a:ext uri="{FF2B5EF4-FFF2-40B4-BE49-F238E27FC236}">
                <a16:creationId xmlns:a16="http://schemas.microsoft.com/office/drawing/2014/main" id="{850AFC69-3083-0285-C573-0961E0F82965}"/>
              </a:ext>
            </a:extLst>
          </p:cNvPr>
          <p:cNvPicPr>
            <a:picLocks noChangeAspect="1"/>
          </p:cNvPicPr>
          <p:nvPr/>
        </p:nvPicPr>
        <p:blipFill>
          <a:blip r:embed="rId3"/>
          <a:stretch>
            <a:fillRect/>
          </a:stretch>
        </p:blipFill>
        <p:spPr>
          <a:xfrm>
            <a:off x="91440" y="2268978"/>
            <a:ext cx="12009120" cy="232004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137013"/>
            <a:ext cx="3748649" cy="2583974"/>
          </a:xfrm>
          <a:prstGeom prst="rect">
            <a:avLst/>
          </a:prstGeom>
        </p:spPr>
        <p:txBody>
          <a:bodyPr>
            <a:normAutofit/>
          </a:bodyPr>
          <a:lstStyle/>
          <a:p>
            <a:pPr marL="0" indent="0">
              <a:lnSpc>
                <a:spcPct val="100000"/>
              </a:lnSpc>
              <a:spcBef>
                <a:spcPts val="1400"/>
              </a:spcBef>
              <a:buNone/>
            </a:pPr>
            <a:r>
              <a:rPr lang="it-IT" sz="2200" dirty="0">
                <a:solidFill>
                  <a:schemeClr val="accent3">
                    <a:lumMod val="25000"/>
                  </a:schemeClr>
                </a:solidFill>
                <a:highlight>
                  <a:srgbClr val="FFFF00"/>
                </a:highlight>
                <a:latin typeface="Abadi" panose="020B0604020104020204" pitchFamily="34" charset="0"/>
              </a:rPr>
              <a:t>The chart shows </a:t>
            </a:r>
            <a:r>
              <a:rPr lang="it-IT" sz="2200" dirty="0" err="1">
                <a:solidFill>
                  <a:schemeClr val="accent3">
                    <a:lumMod val="25000"/>
                  </a:schemeClr>
                </a:solidFill>
                <a:highlight>
                  <a:srgbClr val="FFFF00"/>
                </a:highlight>
                <a:latin typeface="Abadi" panose="020B0604020104020204" pitchFamily="34" charset="0"/>
              </a:rPr>
              <a:t>that</a:t>
            </a:r>
            <a:r>
              <a:rPr lang="it-IT" sz="2200" dirty="0">
                <a:solidFill>
                  <a:schemeClr val="accent3">
                    <a:lumMod val="25000"/>
                  </a:schemeClr>
                </a:solidFill>
                <a:highlight>
                  <a:srgbClr val="FFFF00"/>
                </a:highlight>
                <a:latin typeface="Abadi" panose="020B0604020104020204" pitchFamily="34" charset="0"/>
              </a:rPr>
              <a:t> the </a:t>
            </a:r>
            <a:r>
              <a:rPr lang="it-IT" sz="2200" dirty="0" err="1">
                <a:solidFill>
                  <a:schemeClr val="accent3">
                    <a:lumMod val="25000"/>
                  </a:schemeClr>
                </a:solidFill>
                <a:highlight>
                  <a:srgbClr val="FFFF00"/>
                </a:highlight>
                <a:latin typeface="Abadi" panose="020B0604020104020204" pitchFamily="34" charset="0"/>
              </a:rPr>
              <a:t>Orbit</a:t>
            </a:r>
            <a:r>
              <a:rPr lang="it-IT" sz="2200" dirty="0">
                <a:solidFill>
                  <a:schemeClr val="accent3">
                    <a:lumMod val="25000"/>
                  </a:schemeClr>
                </a:solidFill>
                <a:highlight>
                  <a:srgbClr val="FFFF00"/>
                </a:highlight>
                <a:latin typeface="Abadi" panose="020B0604020104020204" pitchFamily="34" charset="0"/>
              </a:rPr>
              <a:t> </a:t>
            </a:r>
            <a:r>
              <a:rPr lang="it-IT" sz="2200" dirty="0" err="1">
                <a:solidFill>
                  <a:schemeClr val="accent3">
                    <a:lumMod val="25000"/>
                  </a:schemeClr>
                </a:solidFill>
                <a:highlight>
                  <a:srgbClr val="FFFF00"/>
                </a:highlight>
                <a:latin typeface="Abadi" panose="020B0604020104020204" pitchFamily="34" charset="0"/>
              </a:rPr>
              <a:t>types</a:t>
            </a:r>
            <a:r>
              <a:rPr lang="it-IT" sz="2200" dirty="0">
                <a:solidFill>
                  <a:schemeClr val="accent3">
                    <a:lumMod val="25000"/>
                  </a:schemeClr>
                </a:solidFill>
                <a:highlight>
                  <a:srgbClr val="FFFF00"/>
                </a:highlight>
                <a:latin typeface="Abadi" panose="020B0604020104020204" pitchFamily="34" charset="0"/>
              </a:rPr>
              <a:t> with the </a:t>
            </a:r>
            <a:r>
              <a:rPr lang="it-IT" sz="2200" dirty="0" err="1">
                <a:solidFill>
                  <a:schemeClr val="accent3">
                    <a:lumMod val="25000"/>
                  </a:schemeClr>
                </a:solidFill>
                <a:highlight>
                  <a:srgbClr val="FFFF00"/>
                </a:highlight>
                <a:latin typeface="Abadi" panose="020B0604020104020204" pitchFamily="34" charset="0"/>
              </a:rPr>
              <a:t>highest</a:t>
            </a:r>
            <a:r>
              <a:rPr lang="it-IT" sz="2200" dirty="0">
                <a:solidFill>
                  <a:schemeClr val="accent3">
                    <a:lumMod val="25000"/>
                  </a:schemeClr>
                </a:solidFill>
                <a:highlight>
                  <a:srgbClr val="FFFF00"/>
                </a:highlight>
                <a:latin typeface="Abadi" panose="020B0604020104020204" pitchFamily="34" charset="0"/>
              </a:rPr>
              <a:t> success rate are: ES-L1, GEO, HEO, SSO.</a:t>
            </a:r>
            <a:endParaRPr lang="en-US" sz="2200" dirty="0">
              <a:solidFill>
                <a:schemeClr val="accent3">
                  <a:lumMod val="25000"/>
                </a:schemeClr>
              </a:solidFill>
              <a:highlight>
                <a:srgbClr val="FFFF00"/>
              </a:highlight>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magine 5" descr="Immagine che contiene testo, schermata, diagramma, Diagramma">
            <a:extLst>
              <a:ext uri="{FF2B5EF4-FFF2-40B4-BE49-F238E27FC236}">
                <a16:creationId xmlns:a16="http://schemas.microsoft.com/office/drawing/2014/main" id="{050422DF-5213-3FF5-C6EB-CA1779242DDD}"/>
              </a:ext>
            </a:extLst>
          </p:cNvPr>
          <p:cNvPicPr>
            <a:picLocks noChangeAspect="1"/>
          </p:cNvPicPr>
          <p:nvPr/>
        </p:nvPicPr>
        <p:blipFill>
          <a:blip r:embed="rId3"/>
          <a:stretch>
            <a:fillRect/>
          </a:stretch>
        </p:blipFill>
        <p:spPr>
          <a:xfrm>
            <a:off x="4598128" y="2072255"/>
            <a:ext cx="6687483" cy="4696480"/>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60156"/>
            <a:ext cx="10599029" cy="549049"/>
          </a:xfrm>
          <a:prstGeom prst="rect">
            <a:avLst/>
          </a:prstGeom>
        </p:spPr>
        <p:txBody>
          <a:bodyPr>
            <a:normAutofit fontScale="775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chart shows that in the LEO orbit, success seems to be related to the number of flights. Conversely, in the GTO orbit, there appears to be no relationship between flight number and success.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8" name="Immagine 7" descr="Immagine che contiene testo, schermata, linea, Carattere">
            <a:extLst>
              <a:ext uri="{FF2B5EF4-FFF2-40B4-BE49-F238E27FC236}">
                <a16:creationId xmlns:a16="http://schemas.microsoft.com/office/drawing/2014/main" id="{DA263286-5EE7-776B-22CC-15827360D23F}"/>
              </a:ext>
            </a:extLst>
          </p:cNvPr>
          <p:cNvPicPr>
            <a:picLocks noChangeAspect="1"/>
          </p:cNvPicPr>
          <p:nvPr/>
        </p:nvPicPr>
        <p:blipFill>
          <a:blip r:embed="rId3"/>
          <a:stretch>
            <a:fillRect/>
          </a:stretch>
        </p:blipFill>
        <p:spPr>
          <a:xfrm>
            <a:off x="64770" y="2227189"/>
            <a:ext cx="12062460" cy="240362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46211" y="1523206"/>
            <a:ext cx="10515600" cy="1174274"/>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chart shows that with heavy payloads the successful landing or positive landing rate are more for Polar, LEO and ISS. However, for GTO, it's difficult to distinguish between successful and unsuccessful landings as both outcomes are present.</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magine 5" descr="Immagine che contiene linea, testo, Diagramma, schermata">
            <a:extLst>
              <a:ext uri="{FF2B5EF4-FFF2-40B4-BE49-F238E27FC236}">
                <a16:creationId xmlns:a16="http://schemas.microsoft.com/office/drawing/2014/main" id="{CEB20787-9457-0590-FC72-BDB6AEAC41C8}"/>
              </a:ext>
            </a:extLst>
          </p:cNvPr>
          <p:cNvPicPr>
            <a:picLocks noChangeAspect="1"/>
          </p:cNvPicPr>
          <p:nvPr/>
        </p:nvPicPr>
        <p:blipFill>
          <a:blip r:embed="rId3"/>
          <a:stretch>
            <a:fillRect/>
          </a:stretch>
        </p:blipFill>
        <p:spPr>
          <a:xfrm>
            <a:off x="57150" y="2868530"/>
            <a:ext cx="12077700" cy="2413766"/>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37809" y="2216626"/>
            <a:ext cx="3600493" cy="2233454"/>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chart shows that </a:t>
            </a:r>
            <a:r>
              <a:rPr lang="en-US" sz="2200" dirty="0">
                <a:solidFill>
                  <a:schemeClr val="accent3">
                    <a:lumMod val="25000"/>
                  </a:schemeClr>
                </a:solidFill>
                <a:highlight>
                  <a:srgbClr val="FFFF00"/>
                </a:highlight>
                <a:latin typeface="Abadi" panose="020B0604020104020204" pitchFamily="34" charset="0"/>
              </a:rPr>
              <a:t>the success rate since 2013 kept increasing till 2020</a:t>
            </a:r>
            <a:r>
              <a:rPr lang="en-US" sz="2200" dirty="0">
                <a:solidFill>
                  <a:schemeClr val="accent3">
                    <a:lumMod val="25000"/>
                  </a:schemeClr>
                </a:solidFill>
                <a:latin typeface="Abadi" panose="020B0604020104020204" pitchFamily="34" charset="0"/>
              </a:rPr>
              <a:t>.</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magine 5" descr="Immagine che contiene testo, diagramma, schermata, Diagramma">
            <a:extLst>
              <a:ext uri="{FF2B5EF4-FFF2-40B4-BE49-F238E27FC236}">
                <a16:creationId xmlns:a16="http://schemas.microsoft.com/office/drawing/2014/main" id="{ADD8A9C8-FD44-4ED9-3AED-A9B2500892DA}"/>
              </a:ext>
            </a:extLst>
          </p:cNvPr>
          <p:cNvPicPr>
            <a:picLocks noChangeAspect="1"/>
          </p:cNvPicPr>
          <p:nvPr/>
        </p:nvPicPr>
        <p:blipFill>
          <a:blip r:embed="rId3"/>
          <a:stretch>
            <a:fillRect/>
          </a:stretch>
        </p:blipFill>
        <p:spPr>
          <a:xfrm>
            <a:off x="4542865" y="1981200"/>
            <a:ext cx="6811326" cy="4782217"/>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29983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We have used the “DISTINCT” clause to retrieve a list of unique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magine 5" descr="Immagine che contiene testo, schermata, Carattere&#10;&#10;Il contenuto generato dall'IA potrebbe non essere corretto.">
            <a:extLst>
              <a:ext uri="{FF2B5EF4-FFF2-40B4-BE49-F238E27FC236}">
                <a16:creationId xmlns:a16="http://schemas.microsoft.com/office/drawing/2014/main" id="{B62C0CF9-7B22-20B1-A753-E806145939F6}"/>
              </a:ext>
            </a:extLst>
          </p:cNvPr>
          <p:cNvPicPr>
            <a:picLocks noChangeAspect="1"/>
          </p:cNvPicPr>
          <p:nvPr/>
        </p:nvPicPr>
        <p:blipFill>
          <a:blip r:embed="rId3"/>
          <a:stretch>
            <a:fillRect/>
          </a:stretch>
        </p:blipFill>
        <p:spPr>
          <a:xfrm>
            <a:off x="5694656" y="1904787"/>
            <a:ext cx="4887007" cy="304842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37567"/>
            <a:ext cx="10515599" cy="1125163"/>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Find 5 records where launch sites begin with `CCA`:</a:t>
            </a:r>
          </a:p>
          <a:p>
            <a:pPr lvl="1">
              <a:lnSpc>
                <a:spcPct val="100000"/>
              </a:lnSpc>
              <a:spcBef>
                <a:spcPts val="1400"/>
              </a:spcBef>
            </a:pPr>
            <a:r>
              <a:rPr lang="en-US" sz="1800" dirty="0">
                <a:solidFill>
                  <a:schemeClr val="accent3">
                    <a:lumMod val="25000"/>
                  </a:schemeClr>
                </a:solidFill>
                <a:latin typeface="Abadi" panose="020B0604020104020204" pitchFamily="34" charset="0"/>
              </a:rPr>
              <a:t>We have used the LIKE operator for search based on a specific pattern in a column. We have also restricted the retrieve to 5 records using the LIMIT clause;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magine 5" descr="Immagine che contiene testo, Carattere, numero, schermata">
            <a:extLst>
              <a:ext uri="{FF2B5EF4-FFF2-40B4-BE49-F238E27FC236}">
                <a16:creationId xmlns:a16="http://schemas.microsoft.com/office/drawing/2014/main" id="{EFDA76E9-2F97-5689-3752-680D379B8A30}"/>
              </a:ext>
            </a:extLst>
          </p:cNvPr>
          <p:cNvPicPr>
            <a:picLocks noChangeAspect="1"/>
          </p:cNvPicPr>
          <p:nvPr/>
        </p:nvPicPr>
        <p:blipFill>
          <a:blip r:embed="rId3"/>
          <a:stretch>
            <a:fillRect/>
          </a:stretch>
        </p:blipFill>
        <p:spPr>
          <a:xfrm>
            <a:off x="152400" y="2794033"/>
            <a:ext cx="11887200" cy="310023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09189" cy="1364615"/>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Calculate the total payload carried by boosters from NASA:</a:t>
            </a:r>
          </a:p>
          <a:p>
            <a:pPr lvl="1">
              <a:lnSpc>
                <a:spcPct val="100000"/>
              </a:lnSpc>
              <a:spcBef>
                <a:spcPts val="1400"/>
              </a:spcBef>
            </a:pPr>
            <a:r>
              <a:rPr lang="en-US" sz="1800" dirty="0">
                <a:solidFill>
                  <a:schemeClr val="accent3">
                    <a:lumMod val="25000"/>
                  </a:schemeClr>
                </a:solidFill>
                <a:latin typeface="Abadi" panose="020B0604020104020204" pitchFamily="34" charset="0"/>
              </a:rPr>
              <a:t>We have used the SUM() function to calculate the sum of the Payload Mass in kg (equal to 45596) for the Customer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magine 5" descr="Immagine che contiene testo, Carattere, linea, schermata&#10;&#10;Il contenuto generato dall'IA potrebbe non essere corretto.">
            <a:extLst>
              <a:ext uri="{FF2B5EF4-FFF2-40B4-BE49-F238E27FC236}">
                <a16:creationId xmlns:a16="http://schemas.microsoft.com/office/drawing/2014/main" id="{95F67563-AB15-FF45-CA26-7338B9DA508E}"/>
              </a:ext>
            </a:extLst>
          </p:cNvPr>
          <p:cNvPicPr>
            <a:picLocks noChangeAspect="1"/>
          </p:cNvPicPr>
          <p:nvPr/>
        </p:nvPicPr>
        <p:blipFill>
          <a:blip r:embed="rId3"/>
          <a:stretch>
            <a:fillRect/>
          </a:stretch>
        </p:blipFill>
        <p:spPr>
          <a:xfrm>
            <a:off x="1474225" y="3740009"/>
            <a:ext cx="9107171" cy="2019582"/>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75083" y="1363220"/>
            <a:ext cx="4702757" cy="4199380"/>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600"/>
              </a:spcBef>
            </a:pPr>
            <a:r>
              <a:rPr lang="en-US" sz="1600" dirty="0">
                <a:solidFill>
                  <a:schemeClr val="accent3">
                    <a:lumMod val="25000"/>
                  </a:schemeClr>
                </a:solidFill>
                <a:latin typeface="Abadi" panose="020B0604020104020204" pitchFamily="34" charset="0"/>
              </a:rPr>
              <a:t>Summary of methodologies</a:t>
            </a:r>
          </a:p>
          <a:p>
            <a:pPr lvl="1">
              <a:lnSpc>
                <a:spcPct val="100000"/>
              </a:lnSpc>
              <a:spcBef>
                <a:spcPts val="600"/>
              </a:spcBef>
              <a:buFont typeface="Wingdings" panose="05000000000000000000" pitchFamily="2" charset="2"/>
              <a:buChar char="§"/>
            </a:pPr>
            <a:r>
              <a:rPr lang="en-US" sz="1400" dirty="0">
                <a:solidFill>
                  <a:schemeClr val="accent3">
                    <a:lumMod val="25000"/>
                  </a:schemeClr>
                </a:solidFill>
                <a:latin typeface="Abadi" panose="020B0604020104020204" pitchFamily="34" charset="0"/>
              </a:rPr>
              <a:t>Data collection with API;</a:t>
            </a:r>
          </a:p>
          <a:p>
            <a:pPr lvl="1">
              <a:lnSpc>
                <a:spcPct val="100000"/>
              </a:lnSpc>
              <a:spcBef>
                <a:spcPts val="600"/>
              </a:spcBef>
              <a:buFont typeface="Wingdings" panose="05000000000000000000" pitchFamily="2" charset="2"/>
              <a:buChar char="§"/>
            </a:pPr>
            <a:r>
              <a:rPr lang="en-US" sz="1400" dirty="0">
                <a:solidFill>
                  <a:schemeClr val="accent3">
                    <a:lumMod val="25000"/>
                  </a:schemeClr>
                </a:solidFill>
                <a:latin typeface="Abadi" panose="020B0604020104020204" pitchFamily="34" charset="0"/>
              </a:rPr>
              <a:t>Data collection with Web Scraping;</a:t>
            </a:r>
          </a:p>
          <a:p>
            <a:pPr lvl="1">
              <a:lnSpc>
                <a:spcPct val="100000"/>
              </a:lnSpc>
              <a:spcBef>
                <a:spcPts val="600"/>
              </a:spcBef>
              <a:buFont typeface="Wingdings" panose="05000000000000000000" pitchFamily="2" charset="2"/>
              <a:buChar char="§"/>
            </a:pPr>
            <a:r>
              <a:rPr lang="en-US" sz="1400" dirty="0">
                <a:solidFill>
                  <a:schemeClr val="accent3">
                    <a:lumMod val="25000"/>
                  </a:schemeClr>
                </a:solidFill>
                <a:latin typeface="Abadi" panose="020B0604020104020204" pitchFamily="34" charset="0"/>
              </a:rPr>
              <a:t>Data Wrangling;</a:t>
            </a:r>
          </a:p>
          <a:p>
            <a:pPr lvl="1">
              <a:lnSpc>
                <a:spcPct val="100000"/>
              </a:lnSpc>
              <a:spcBef>
                <a:spcPts val="600"/>
              </a:spcBef>
              <a:buFont typeface="Wingdings" panose="05000000000000000000" pitchFamily="2" charset="2"/>
              <a:buChar char="§"/>
            </a:pPr>
            <a:r>
              <a:rPr lang="en-US" sz="1400" dirty="0">
                <a:solidFill>
                  <a:schemeClr val="accent3">
                    <a:lumMod val="25000"/>
                  </a:schemeClr>
                </a:solidFill>
                <a:latin typeface="Abadi" panose="020B0604020104020204" pitchFamily="34" charset="0"/>
              </a:rPr>
              <a:t>Exploratory Data Analysis with Visualization;</a:t>
            </a:r>
          </a:p>
          <a:p>
            <a:pPr lvl="1">
              <a:lnSpc>
                <a:spcPct val="100000"/>
              </a:lnSpc>
              <a:spcBef>
                <a:spcPts val="600"/>
              </a:spcBef>
              <a:buFont typeface="Wingdings" panose="05000000000000000000" pitchFamily="2" charset="2"/>
              <a:buChar char="§"/>
            </a:pPr>
            <a:r>
              <a:rPr lang="en-US" sz="1400" dirty="0">
                <a:solidFill>
                  <a:schemeClr val="accent3">
                    <a:lumMod val="25000"/>
                  </a:schemeClr>
                </a:solidFill>
                <a:latin typeface="Abadi" panose="020B0604020104020204" pitchFamily="34" charset="0"/>
              </a:rPr>
              <a:t>Exploratory Data Analysis with SQL;</a:t>
            </a:r>
          </a:p>
          <a:p>
            <a:pPr lvl="1">
              <a:lnSpc>
                <a:spcPct val="100000"/>
              </a:lnSpc>
              <a:spcBef>
                <a:spcPts val="600"/>
              </a:spcBef>
              <a:buFont typeface="Wingdings" panose="05000000000000000000" pitchFamily="2" charset="2"/>
              <a:buChar char="§"/>
            </a:pPr>
            <a:r>
              <a:rPr lang="en-US" sz="1400" dirty="0">
                <a:solidFill>
                  <a:schemeClr val="accent3">
                    <a:lumMod val="25000"/>
                  </a:schemeClr>
                </a:solidFill>
                <a:latin typeface="Abadi" panose="020B0604020104020204" pitchFamily="34" charset="0"/>
              </a:rPr>
              <a:t>Interactive Visual Analytics with Folium;</a:t>
            </a:r>
          </a:p>
          <a:p>
            <a:pPr lvl="1">
              <a:lnSpc>
                <a:spcPct val="100000"/>
              </a:lnSpc>
              <a:spcBef>
                <a:spcPts val="600"/>
              </a:spcBef>
              <a:buFont typeface="Wingdings" panose="05000000000000000000" pitchFamily="2" charset="2"/>
              <a:buChar char="§"/>
            </a:pPr>
            <a:r>
              <a:rPr lang="en-US" sz="1400" dirty="0">
                <a:solidFill>
                  <a:schemeClr val="accent3">
                    <a:lumMod val="25000"/>
                  </a:schemeClr>
                </a:solidFill>
                <a:latin typeface="Abadi" panose="020B0604020104020204" pitchFamily="34" charset="0"/>
              </a:rPr>
              <a:t>Interactive Visual Analytics with </a:t>
            </a:r>
            <a:r>
              <a:rPr lang="en-US" sz="1400" dirty="0" err="1">
                <a:solidFill>
                  <a:schemeClr val="accent3">
                    <a:lumMod val="25000"/>
                  </a:schemeClr>
                </a:solidFill>
                <a:latin typeface="Abadi" panose="020B0604020104020204" pitchFamily="34" charset="0"/>
              </a:rPr>
              <a:t>Plotly</a:t>
            </a:r>
            <a:r>
              <a:rPr lang="en-US" sz="1400" dirty="0">
                <a:solidFill>
                  <a:schemeClr val="accent3">
                    <a:lumMod val="25000"/>
                  </a:schemeClr>
                </a:solidFill>
                <a:latin typeface="Abadi" panose="020B0604020104020204" pitchFamily="34" charset="0"/>
              </a:rPr>
              <a:t> Dash;</a:t>
            </a:r>
          </a:p>
          <a:p>
            <a:pPr lvl="1">
              <a:lnSpc>
                <a:spcPct val="100000"/>
              </a:lnSpc>
              <a:spcBef>
                <a:spcPts val="600"/>
              </a:spcBef>
              <a:buFont typeface="Wingdings" panose="05000000000000000000" pitchFamily="2" charset="2"/>
              <a:buChar char="§"/>
            </a:pPr>
            <a:r>
              <a:rPr lang="en-US" sz="1400" dirty="0">
                <a:solidFill>
                  <a:schemeClr val="accent3">
                    <a:lumMod val="25000"/>
                  </a:schemeClr>
                </a:solidFill>
                <a:latin typeface="Abadi" panose="020B0604020104020204" pitchFamily="34" charset="0"/>
              </a:rPr>
              <a:t>Predictive Analysis.</a:t>
            </a:r>
          </a:p>
          <a:p>
            <a:pPr>
              <a:lnSpc>
                <a:spcPct val="100000"/>
              </a:lnSpc>
              <a:spcBef>
                <a:spcPts val="1400"/>
              </a:spcBef>
            </a:pPr>
            <a:r>
              <a:rPr lang="en-US" sz="1600" dirty="0">
                <a:solidFill>
                  <a:schemeClr val="accent3">
                    <a:lumMod val="25000"/>
                  </a:schemeClr>
                </a:solidFill>
                <a:latin typeface="Abadi" panose="020B0604020104020204" pitchFamily="34" charset="0"/>
              </a:rPr>
              <a:t>Summary of all results</a:t>
            </a:r>
          </a:p>
          <a:p>
            <a:pPr lvl="1">
              <a:lnSpc>
                <a:spcPct val="100000"/>
              </a:lnSpc>
              <a:spcBef>
                <a:spcPts val="600"/>
              </a:spcBef>
            </a:pPr>
            <a:r>
              <a:rPr lang="en-US" sz="1400" dirty="0">
                <a:solidFill>
                  <a:schemeClr val="accent3">
                    <a:lumMod val="25000"/>
                  </a:schemeClr>
                </a:solidFill>
                <a:latin typeface="Abadi" panose="020B0604020104020204" pitchFamily="34" charset="0"/>
              </a:rPr>
              <a:t>Exploratory Data Analysis results;</a:t>
            </a:r>
          </a:p>
          <a:p>
            <a:pPr lvl="1">
              <a:lnSpc>
                <a:spcPct val="100000"/>
              </a:lnSpc>
              <a:spcBef>
                <a:spcPts val="600"/>
              </a:spcBef>
            </a:pPr>
            <a:r>
              <a:rPr lang="en-US" sz="1400" dirty="0">
                <a:solidFill>
                  <a:schemeClr val="accent3">
                    <a:lumMod val="25000"/>
                  </a:schemeClr>
                </a:solidFill>
                <a:latin typeface="Abadi" panose="020B0604020104020204" pitchFamily="34" charset="0"/>
              </a:rPr>
              <a:t>Interactive Visual Analytics results</a:t>
            </a:r>
          </a:p>
          <a:p>
            <a:pPr lvl="1">
              <a:lnSpc>
                <a:spcPct val="100000"/>
              </a:lnSpc>
              <a:spcBef>
                <a:spcPts val="600"/>
              </a:spcBef>
            </a:pPr>
            <a:r>
              <a:rPr lang="en-US" sz="1400" dirty="0">
                <a:solidFill>
                  <a:schemeClr val="accent3">
                    <a:lumMod val="25000"/>
                  </a:schemeClr>
                </a:solidFill>
                <a:latin typeface="Abadi" panose="020B0604020104020204" pitchFamily="34" charset="0"/>
              </a:rPr>
              <a:t>Predictive Analysis results.</a:t>
            </a:r>
          </a:p>
          <a:p>
            <a:pPr lvl="1">
              <a:lnSpc>
                <a:spcPct val="100000"/>
              </a:lnSpc>
              <a:spcBef>
                <a:spcPts val="1400"/>
              </a:spcBef>
            </a:pPr>
            <a:endParaRPr lang="en-US" sz="7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110615"/>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Calculate the average payload mass carried by booster version F9 v1.1:</a:t>
            </a:r>
          </a:p>
          <a:p>
            <a:pPr lvl="1">
              <a:lnSpc>
                <a:spcPct val="100000"/>
              </a:lnSpc>
              <a:spcBef>
                <a:spcPts val="1400"/>
              </a:spcBef>
            </a:pPr>
            <a:r>
              <a:rPr lang="en-US" sz="1800" dirty="0">
                <a:solidFill>
                  <a:schemeClr val="accent3">
                    <a:lumMod val="25000"/>
                  </a:schemeClr>
                </a:solidFill>
                <a:latin typeface="Abadi" panose="020B0604020104020204" pitchFamily="34" charset="0"/>
              </a:rPr>
              <a:t>We have used the AVG() function to calculate the mean of the Payload Mass in kg (equal to 2928.4) for the F9 v1.1 booster version;</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magine 5" descr="Immagine che contiene testo, schermata, Carattere, linea&#10;&#10;Il contenuto generato dall'IA potrebbe non essere corretto.">
            <a:extLst>
              <a:ext uri="{FF2B5EF4-FFF2-40B4-BE49-F238E27FC236}">
                <a16:creationId xmlns:a16="http://schemas.microsoft.com/office/drawing/2014/main" id="{B0D28083-764E-E9D9-9AA6-2DF8DF0B8EDB}"/>
              </a:ext>
            </a:extLst>
          </p:cNvPr>
          <p:cNvPicPr>
            <a:picLocks noChangeAspect="1"/>
          </p:cNvPicPr>
          <p:nvPr/>
        </p:nvPicPr>
        <p:blipFill>
          <a:blip r:embed="rId3"/>
          <a:stretch>
            <a:fillRect/>
          </a:stretch>
        </p:blipFill>
        <p:spPr>
          <a:xfrm>
            <a:off x="1722797" y="3180881"/>
            <a:ext cx="8792802" cy="216247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lvl="1">
              <a:lnSpc>
                <a:spcPct val="100000"/>
              </a:lnSpc>
              <a:spcBef>
                <a:spcPts val="1400"/>
              </a:spcBef>
            </a:pPr>
            <a:r>
              <a:rPr lang="en-US" sz="1800" dirty="0">
                <a:solidFill>
                  <a:schemeClr val="accent3">
                    <a:lumMod val="25000"/>
                  </a:schemeClr>
                </a:solidFill>
                <a:latin typeface="Abadi" panose="020B0604020104020204" pitchFamily="34" charset="0"/>
              </a:rPr>
              <a:t>We have used the MIN() function to calculate the date (equal to 22 December 2015)  of the first successful landing outcome on ground pad;</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magine 5" descr="Immagine che contiene testo, Carattere, schermata&#10;&#10;Il contenuto generato dall'IA potrebbe non essere corretto.">
            <a:extLst>
              <a:ext uri="{FF2B5EF4-FFF2-40B4-BE49-F238E27FC236}">
                <a16:creationId xmlns:a16="http://schemas.microsoft.com/office/drawing/2014/main" id="{C9D2811F-F153-63FE-4874-265390023E9B}"/>
              </a:ext>
            </a:extLst>
          </p:cNvPr>
          <p:cNvPicPr>
            <a:picLocks noChangeAspect="1"/>
          </p:cNvPicPr>
          <p:nvPr/>
        </p:nvPicPr>
        <p:blipFill>
          <a:blip r:embed="rId3"/>
          <a:stretch>
            <a:fillRect/>
          </a:stretch>
        </p:blipFill>
        <p:spPr>
          <a:xfrm>
            <a:off x="1676401" y="3284554"/>
            <a:ext cx="8745170" cy="237205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354455"/>
          </a:xfrm>
          <a:prstGeom prst="rect">
            <a:avLst/>
          </a:prstGeom>
        </p:spPr>
        <p:txBody>
          <a:bodyPr lIns="91440" tIns="45720" rIns="91440" bIns="45720" anchor="t">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We have used the comparison operator ‘&gt;’ (greater than) and ‘&lt;‘ (less than) to retrieve the records with Payload Mass within the specified interval; </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magine 2" descr="Immagine che contiene testo, Carattere, linea, schermata&#10;&#10;Il contenuto generato dall'IA potrebbe non essere corretto.">
            <a:extLst>
              <a:ext uri="{FF2B5EF4-FFF2-40B4-BE49-F238E27FC236}">
                <a16:creationId xmlns:a16="http://schemas.microsoft.com/office/drawing/2014/main" id="{A3D18976-F460-7EB6-F0EE-89C66224BABF}"/>
              </a:ext>
            </a:extLst>
          </p:cNvPr>
          <p:cNvPicPr>
            <a:picLocks noChangeAspect="1"/>
          </p:cNvPicPr>
          <p:nvPr/>
        </p:nvPicPr>
        <p:blipFill>
          <a:blip r:embed="rId3"/>
          <a:stretch>
            <a:fillRect/>
          </a:stretch>
        </p:blipFill>
        <p:spPr>
          <a:xfrm>
            <a:off x="491962" y="3299504"/>
            <a:ext cx="11431595" cy="301984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Calculate the total number of successful and failure mission outcomes:</a:t>
            </a:r>
          </a:p>
          <a:p>
            <a:pPr lvl="1">
              <a:lnSpc>
                <a:spcPct val="100000"/>
              </a:lnSpc>
              <a:spcBef>
                <a:spcPts val="1400"/>
              </a:spcBef>
            </a:pPr>
            <a:r>
              <a:rPr lang="en-US" sz="1800" dirty="0">
                <a:solidFill>
                  <a:schemeClr val="accent3">
                    <a:lumMod val="25000"/>
                  </a:schemeClr>
                </a:solidFill>
                <a:latin typeface="Abadi" panose="020B0604020104020204" pitchFamily="34" charset="0"/>
              </a:rPr>
              <a:t>We have used the aggregate statement GROUP BY to counts the occurrences of each Mission Outcome;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magine 5" descr="Immagine che contiene testo, schermata, Carattere, software&#10;&#10;Il contenuto generato dall'IA potrebbe non essere corretto.">
            <a:extLst>
              <a:ext uri="{FF2B5EF4-FFF2-40B4-BE49-F238E27FC236}">
                <a16:creationId xmlns:a16="http://schemas.microsoft.com/office/drawing/2014/main" id="{1904F8B1-E471-74A3-AECE-1CFE2625214A}"/>
              </a:ext>
            </a:extLst>
          </p:cNvPr>
          <p:cNvPicPr>
            <a:picLocks noChangeAspect="1"/>
          </p:cNvPicPr>
          <p:nvPr/>
        </p:nvPicPr>
        <p:blipFill>
          <a:blip r:embed="rId3"/>
          <a:stretch>
            <a:fillRect/>
          </a:stretch>
        </p:blipFill>
        <p:spPr>
          <a:xfrm>
            <a:off x="2214021" y="3148872"/>
            <a:ext cx="7763958" cy="315321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9745589" cy="1077753"/>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List the names of the booster which have carried the maximum payload mass:</a:t>
            </a:r>
          </a:p>
          <a:p>
            <a:pPr lvl="1">
              <a:lnSpc>
                <a:spcPct val="100000"/>
              </a:lnSpc>
              <a:spcBef>
                <a:spcPts val="1400"/>
              </a:spcBef>
            </a:pPr>
            <a:r>
              <a:rPr lang="en-US" sz="1800" dirty="0">
                <a:solidFill>
                  <a:schemeClr val="accent3">
                    <a:lumMod val="25000"/>
                  </a:schemeClr>
                </a:solidFill>
                <a:latin typeface="Abadi" panose="020B0604020104020204" pitchFamily="34" charset="0"/>
              </a:rPr>
              <a:t>We have used a subquery with the MAX() function to retrieve the booster with the specified condition;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magine 5" descr="Immagine che contiene testo, schermata, software&#10;&#10;Il contenuto generato dall'IA potrebbe non essere corretto.">
            <a:extLst>
              <a:ext uri="{FF2B5EF4-FFF2-40B4-BE49-F238E27FC236}">
                <a16:creationId xmlns:a16="http://schemas.microsoft.com/office/drawing/2014/main" id="{DB8EE3EA-CDFC-0736-F8AF-7243E8931985}"/>
              </a:ext>
            </a:extLst>
          </p:cNvPr>
          <p:cNvPicPr>
            <a:picLocks noChangeAspect="1"/>
          </p:cNvPicPr>
          <p:nvPr/>
        </p:nvPicPr>
        <p:blipFill>
          <a:blip r:embed="rId3"/>
          <a:stretch>
            <a:fillRect/>
          </a:stretch>
        </p:blipFill>
        <p:spPr>
          <a:xfrm>
            <a:off x="1920241" y="2570451"/>
            <a:ext cx="7772399" cy="420108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395095"/>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lvl="1">
              <a:lnSpc>
                <a:spcPct val="100000"/>
              </a:lnSpc>
              <a:spcBef>
                <a:spcPts val="1400"/>
              </a:spcBef>
            </a:pPr>
            <a:r>
              <a:rPr lang="en-US" sz="1800" dirty="0">
                <a:solidFill>
                  <a:schemeClr val="accent3">
                    <a:lumMod val="25000"/>
                  </a:schemeClr>
                </a:solidFill>
                <a:latin typeface="Abadi"/>
              </a:rPr>
              <a:t>We have used the </a:t>
            </a:r>
            <a:r>
              <a:rPr lang="en-US" sz="1800" dirty="0" err="1">
                <a:solidFill>
                  <a:schemeClr val="accent3">
                    <a:lumMod val="25000"/>
                  </a:schemeClr>
                </a:solidFill>
                <a:latin typeface="Abadi"/>
              </a:rPr>
              <a:t>substr</a:t>
            </a:r>
            <a:r>
              <a:rPr lang="en-US" sz="1800" dirty="0">
                <a:solidFill>
                  <a:schemeClr val="accent3">
                    <a:lumMod val="25000"/>
                  </a:schemeClr>
                </a:solidFill>
                <a:latin typeface="Abadi"/>
              </a:rPr>
              <a:t>() function to return the month portion of the Date;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magine 5" descr="Immagine che contiene testo, Carattere, linea, schermata&#10;&#10;Il contenuto generato dall'IA potrebbe non essere corretto.">
            <a:extLst>
              <a:ext uri="{FF2B5EF4-FFF2-40B4-BE49-F238E27FC236}">
                <a16:creationId xmlns:a16="http://schemas.microsoft.com/office/drawing/2014/main" id="{79FCCCEF-DDA3-C4A9-8867-D9B9D92E286A}"/>
              </a:ext>
            </a:extLst>
          </p:cNvPr>
          <p:cNvPicPr>
            <a:picLocks noChangeAspect="1"/>
          </p:cNvPicPr>
          <p:nvPr/>
        </p:nvPicPr>
        <p:blipFill>
          <a:blip r:embed="rId3"/>
          <a:stretch>
            <a:fillRect/>
          </a:stretch>
        </p:blipFill>
        <p:spPr>
          <a:xfrm>
            <a:off x="203200" y="3429000"/>
            <a:ext cx="11785600" cy="266589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48105"/>
            <a:ext cx="9745589" cy="1334135"/>
          </a:xfrm>
          <a:prstGeom prst="rect">
            <a:avLst/>
          </a:prstGeom>
        </p:spPr>
        <p:txBody>
          <a:bodyPr lIns="91440" tIns="45720" rIns="91440" bIns="45720" anchor="t"/>
          <a:lstStyle/>
          <a:p>
            <a:pPr marL="0" indent="0">
              <a:lnSpc>
                <a:spcPct val="100000"/>
              </a:lnSpc>
              <a:spcBef>
                <a:spcPts val="1400"/>
              </a:spcBef>
              <a:buNone/>
            </a:pPr>
            <a:r>
              <a:rPr lang="en-US" sz="2000" dirty="0">
                <a:solidFill>
                  <a:schemeClr val="accent3">
                    <a:lumMod val="25000"/>
                  </a:schemeClr>
                </a:solidFill>
                <a:latin typeface="Abadi"/>
              </a:rPr>
              <a:t>Rank the count of landing outcomes (such as Failure drone ship) or Success (ground pad) between the date 2010-06-04 and 2017-03-20, in descending order:</a:t>
            </a:r>
          </a:p>
          <a:p>
            <a:pPr lvl="1">
              <a:lnSpc>
                <a:spcPct val="100000"/>
              </a:lnSpc>
              <a:spcBef>
                <a:spcPts val="1400"/>
              </a:spcBef>
            </a:pPr>
            <a:r>
              <a:rPr lang="en-US" sz="1600" dirty="0">
                <a:solidFill>
                  <a:schemeClr val="accent3">
                    <a:lumMod val="25000"/>
                  </a:schemeClr>
                </a:solidFill>
                <a:latin typeface="Abadi" panose="020B0604020104020204" pitchFamily="34" charset="0"/>
              </a:rPr>
              <a:t>We have used the aggregate statement GROUP BY and the COUNT() function to retrieve the count of landing outcomes; </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magine 5" descr="Immagine che contiene testo, Carattere, schermata">
            <a:extLst>
              <a:ext uri="{FF2B5EF4-FFF2-40B4-BE49-F238E27FC236}">
                <a16:creationId xmlns:a16="http://schemas.microsoft.com/office/drawing/2014/main" id="{D79655F3-E3A6-706E-5393-07F5492FFB3C}"/>
              </a:ext>
            </a:extLst>
          </p:cNvPr>
          <p:cNvPicPr>
            <a:picLocks noChangeAspect="1"/>
          </p:cNvPicPr>
          <p:nvPr/>
        </p:nvPicPr>
        <p:blipFill>
          <a:blip r:embed="rId3"/>
          <a:stretch>
            <a:fillRect/>
          </a:stretch>
        </p:blipFill>
        <p:spPr>
          <a:xfrm>
            <a:off x="412406" y="2811840"/>
            <a:ext cx="11367188" cy="391596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location markers on global map</a:t>
            </a:r>
          </a:p>
        </p:txBody>
      </p:sp>
      <p:pic>
        <p:nvPicPr>
          <p:cNvPr id="6" name="Immagine 5" descr="Immagine che contiene mappa, testo">
            <a:extLst>
              <a:ext uri="{FF2B5EF4-FFF2-40B4-BE49-F238E27FC236}">
                <a16:creationId xmlns:a16="http://schemas.microsoft.com/office/drawing/2014/main" id="{E072C975-A677-EA12-8FC7-331AFED084F0}"/>
              </a:ext>
            </a:extLst>
          </p:cNvPr>
          <p:cNvPicPr>
            <a:picLocks noChangeAspect="1"/>
          </p:cNvPicPr>
          <p:nvPr/>
        </p:nvPicPr>
        <p:blipFill>
          <a:blip r:embed="rId3"/>
          <a:stretch>
            <a:fillRect/>
          </a:stretch>
        </p:blipFill>
        <p:spPr>
          <a:xfrm>
            <a:off x="3535894" y="1582443"/>
            <a:ext cx="7749717" cy="4594519"/>
          </a:xfrm>
          <a:prstGeom prst="rect">
            <a:avLst/>
          </a:prstGeom>
        </p:spPr>
      </p:pic>
      <p:sp>
        <p:nvSpPr>
          <p:cNvPr id="8" name="CasellaDiTesto 7">
            <a:extLst>
              <a:ext uri="{FF2B5EF4-FFF2-40B4-BE49-F238E27FC236}">
                <a16:creationId xmlns:a16="http://schemas.microsoft.com/office/drawing/2014/main" id="{B62DA6CC-0417-3119-8D5D-240F07AA8BA6}"/>
              </a:ext>
            </a:extLst>
          </p:cNvPr>
          <p:cNvSpPr txBox="1"/>
          <p:nvPr/>
        </p:nvSpPr>
        <p:spPr>
          <a:xfrm>
            <a:off x="345439" y="1831144"/>
            <a:ext cx="3018093" cy="2585323"/>
          </a:xfrm>
          <a:prstGeom prst="rect">
            <a:avLst/>
          </a:prstGeom>
          <a:noFill/>
        </p:spPr>
        <p:txBody>
          <a:bodyPr wrap="square" rtlCol="0">
            <a:spAutoFit/>
          </a:bodyPr>
          <a:lstStyle/>
          <a:p>
            <a:pPr lvl="1">
              <a:lnSpc>
                <a:spcPct val="100000"/>
              </a:lnSpc>
              <a:spcBef>
                <a:spcPts val="600"/>
              </a:spcBef>
            </a:pPr>
            <a:r>
              <a:rPr lang="en-US" dirty="0">
                <a:solidFill>
                  <a:schemeClr val="accent3">
                    <a:lumMod val="25000"/>
                  </a:schemeClr>
                </a:solidFill>
                <a:latin typeface="Abadi" panose="020B0604020104020204" pitchFamily="34" charset="0"/>
              </a:rPr>
              <a:t>Three launch sites are in close proximity to Equator line. One VAFB-SLC-4E is less close to the Equator line. </a:t>
            </a:r>
            <a:r>
              <a:rPr lang="en-US" dirty="0">
                <a:solidFill>
                  <a:schemeClr val="accent3">
                    <a:lumMod val="25000"/>
                  </a:schemeClr>
                </a:solidFill>
                <a:highlight>
                  <a:srgbClr val="FFFF00"/>
                </a:highlight>
                <a:latin typeface="Abadi" panose="020B0604020104020204" pitchFamily="34" charset="0"/>
              </a:rPr>
              <a:t>All launch sites are in very close proximity to the east and west coast.</a:t>
            </a:r>
            <a:endParaRPr lang="it-IT" dirty="0">
              <a:highlight>
                <a:srgbClr val="FFFF00"/>
              </a:highlight>
            </a:endParaRPr>
          </a:p>
        </p:txBody>
      </p:sp>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with color-labeled launch outcomes</a:t>
            </a:r>
          </a:p>
        </p:txBody>
      </p:sp>
      <p:pic>
        <p:nvPicPr>
          <p:cNvPr id="4" name="Immagine 3" descr="Immagine che contiene mappa, testo, atlante">
            <a:extLst>
              <a:ext uri="{FF2B5EF4-FFF2-40B4-BE49-F238E27FC236}">
                <a16:creationId xmlns:a16="http://schemas.microsoft.com/office/drawing/2014/main" id="{88A8BC89-72F5-81DD-8265-8496E038AD08}"/>
              </a:ext>
            </a:extLst>
          </p:cNvPr>
          <p:cNvPicPr>
            <a:picLocks noChangeAspect="1"/>
          </p:cNvPicPr>
          <p:nvPr/>
        </p:nvPicPr>
        <p:blipFill>
          <a:blip r:embed="rId3"/>
          <a:stretch>
            <a:fillRect/>
          </a:stretch>
        </p:blipFill>
        <p:spPr>
          <a:xfrm>
            <a:off x="4979181" y="1780596"/>
            <a:ext cx="6306430" cy="3743847"/>
          </a:xfrm>
          <a:prstGeom prst="rect">
            <a:avLst/>
          </a:prstGeom>
        </p:spPr>
      </p:pic>
      <p:sp>
        <p:nvSpPr>
          <p:cNvPr id="11" name="CasellaDiTesto 10">
            <a:extLst>
              <a:ext uri="{FF2B5EF4-FFF2-40B4-BE49-F238E27FC236}">
                <a16:creationId xmlns:a16="http://schemas.microsoft.com/office/drawing/2014/main" id="{9413380F-1185-ECC5-7D8A-047FBAF56E8F}"/>
              </a:ext>
            </a:extLst>
          </p:cNvPr>
          <p:cNvSpPr txBox="1"/>
          <p:nvPr/>
        </p:nvSpPr>
        <p:spPr>
          <a:xfrm>
            <a:off x="528320" y="1780596"/>
            <a:ext cx="4313425" cy="923330"/>
          </a:xfrm>
          <a:prstGeom prst="rect">
            <a:avLst/>
          </a:prstGeom>
          <a:noFill/>
        </p:spPr>
        <p:txBody>
          <a:bodyPr wrap="none" rtlCol="0">
            <a:spAutoFit/>
          </a:bodyPr>
          <a:lstStyle/>
          <a:p>
            <a:r>
              <a:rPr lang="it-IT" dirty="0"/>
              <a:t>California </a:t>
            </a:r>
            <a:r>
              <a:rPr lang="it-IT" dirty="0" err="1"/>
              <a:t>launch</a:t>
            </a:r>
            <a:r>
              <a:rPr lang="it-IT" dirty="0"/>
              <a:t> </a:t>
            </a:r>
            <a:r>
              <a:rPr lang="it-IT" dirty="0" err="1"/>
              <a:t>sites</a:t>
            </a:r>
            <a:r>
              <a:rPr lang="it-IT" dirty="0"/>
              <a:t>. The </a:t>
            </a:r>
            <a:r>
              <a:rPr lang="it-IT" dirty="0">
                <a:highlight>
                  <a:srgbClr val="00FF00"/>
                </a:highlight>
              </a:rPr>
              <a:t>green markers</a:t>
            </a:r>
          </a:p>
          <a:p>
            <a:r>
              <a:rPr lang="it-IT" dirty="0" err="1"/>
              <a:t>refers</a:t>
            </a:r>
            <a:r>
              <a:rPr lang="it-IT" dirty="0"/>
              <a:t> to </a:t>
            </a:r>
            <a:r>
              <a:rPr lang="it-IT" dirty="0" err="1"/>
              <a:t>successful</a:t>
            </a:r>
            <a:r>
              <a:rPr lang="it-IT" dirty="0"/>
              <a:t> landing, the </a:t>
            </a:r>
            <a:r>
              <a:rPr lang="it-IT" dirty="0">
                <a:highlight>
                  <a:srgbClr val="FF0000"/>
                </a:highlight>
              </a:rPr>
              <a:t>red markers</a:t>
            </a:r>
          </a:p>
          <a:p>
            <a:r>
              <a:rPr lang="it-IT" dirty="0"/>
              <a:t>to </a:t>
            </a:r>
            <a:r>
              <a:rPr lang="it-IT" dirty="0" err="1"/>
              <a:t>unsuccessful</a:t>
            </a:r>
            <a:r>
              <a:rPr lang="it-IT" dirty="0"/>
              <a:t> landing.</a:t>
            </a:r>
          </a:p>
        </p:txBody>
      </p:sp>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97737" y="1439362"/>
            <a:ext cx="10399485" cy="3224077"/>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3800" dirty="0">
                <a:solidFill>
                  <a:schemeClr val="accent3">
                    <a:lumMod val="25000"/>
                  </a:schemeClr>
                </a:solidFill>
                <a:latin typeface="Abadi" panose="020B0604020104020204" pitchFamily="34" charset="0"/>
              </a:rPr>
              <a:t>Project background and context</a:t>
            </a:r>
          </a:p>
          <a:p>
            <a:pPr lvl="1">
              <a:spcBef>
                <a:spcPts val="1400"/>
              </a:spcBef>
            </a:pPr>
            <a:r>
              <a:rPr lang="en-US" sz="2900" dirty="0">
                <a:solidFill>
                  <a:schemeClr val="accent3">
                    <a:lumMod val="2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by an alternate company who wants to bid against SpaceX for a rocket launch.</a:t>
            </a:r>
          </a:p>
          <a:p>
            <a:pPr>
              <a:spcBef>
                <a:spcPts val="1400"/>
              </a:spcBef>
            </a:pPr>
            <a:r>
              <a:rPr lang="en-US" sz="3800" dirty="0">
                <a:solidFill>
                  <a:schemeClr val="accent3">
                    <a:lumMod val="25000"/>
                  </a:schemeClr>
                </a:solidFill>
                <a:latin typeface="Abadi" panose="020B0604020104020204" pitchFamily="34" charset="0"/>
              </a:rPr>
              <a:t>Problems you want to find answers</a:t>
            </a:r>
          </a:p>
          <a:p>
            <a:pPr lvl="1">
              <a:spcBef>
                <a:spcPts val="1400"/>
              </a:spcBef>
            </a:pPr>
            <a:r>
              <a:rPr lang="en-US" sz="2900" dirty="0">
                <a:solidFill>
                  <a:schemeClr val="accent3">
                    <a:lumMod val="25000"/>
                  </a:schemeClr>
                </a:solidFill>
                <a:latin typeface="Abadi" panose="020B0604020104020204" pitchFamily="34" charset="0"/>
              </a:rPr>
              <a:t>Which data, publicly available on SpaceX site, can determine the successful of a landing;</a:t>
            </a:r>
          </a:p>
          <a:p>
            <a:pPr lvl="1">
              <a:spcBef>
                <a:spcPts val="1400"/>
              </a:spcBef>
            </a:pPr>
            <a:r>
              <a:rPr lang="en-US" sz="2900" dirty="0">
                <a:solidFill>
                  <a:schemeClr val="accent3">
                    <a:lumMod val="25000"/>
                  </a:schemeClr>
                </a:solidFill>
                <a:latin typeface="Abadi" panose="020B0604020104020204" pitchFamily="34" charset="0"/>
              </a:rPr>
              <a:t>What are the inter-relations between the gathered data;</a:t>
            </a:r>
          </a:p>
          <a:p>
            <a:pPr lvl="1">
              <a:spcBef>
                <a:spcPts val="1400"/>
              </a:spcBef>
            </a:pPr>
            <a:r>
              <a:rPr lang="en-US" sz="2900" dirty="0">
                <a:solidFill>
                  <a:schemeClr val="accent3">
                    <a:lumMod val="25000"/>
                  </a:schemeClr>
                </a:solidFill>
                <a:latin typeface="Abadi" panose="020B0604020104020204" pitchFamily="34" charset="0"/>
              </a:rPr>
              <a:t>What is the best model to predict the result of a landing.</a:t>
            </a:r>
          </a:p>
          <a:p>
            <a:pPr lvl="1">
              <a:spcBef>
                <a:spcPts val="1400"/>
              </a:spcBef>
            </a:pPr>
            <a:endParaRPr lang="en-US" sz="1800" dirty="0">
              <a:solidFill>
                <a:schemeClr val="accent3">
                  <a:lumMod val="25000"/>
                </a:schemeClr>
              </a:solidFill>
              <a:latin typeface="Abadi" panose="020B0604020104020204" pitchFamily="34" charset="0"/>
            </a:endParaRPr>
          </a:p>
          <a:p>
            <a:pPr lvl="1">
              <a:spcBef>
                <a:spcPts val="1400"/>
              </a:spcBef>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188D8158-5E53-DB71-E2C8-701EBE9946B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E573016-ECD5-C1CB-1766-F0D43A84CD05}"/>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C9210615-56E8-FFAF-1EE5-1C344DBD393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with color-labeled launch outcomes</a:t>
            </a:r>
          </a:p>
        </p:txBody>
      </p:sp>
      <p:sp>
        <p:nvSpPr>
          <p:cNvPr id="11" name="CasellaDiTesto 10">
            <a:extLst>
              <a:ext uri="{FF2B5EF4-FFF2-40B4-BE49-F238E27FC236}">
                <a16:creationId xmlns:a16="http://schemas.microsoft.com/office/drawing/2014/main" id="{BFEDAC18-2593-F9DB-65FF-079A2FD9C661}"/>
              </a:ext>
            </a:extLst>
          </p:cNvPr>
          <p:cNvSpPr txBox="1"/>
          <p:nvPr/>
        </p:nvSpPr>
        <p:spPr>
          <a:xfrm>
            <a:off x="447040" y="1458072"/>
            <a:ext cx="4313425" cy="923330"/>
          </a:xfrm>
          <a:prstGeom prst="rect">
            <a:avLst/>
          </a:prstGeom>
          <a:noFill/>
        </p:spPr>
        <p:txBody>
          <a:bodyPr wrap="none" rtlCol="0">
            <a:spAutoFit/>
          </a:bodyPr>
          <a:lstStyle/>
          <a:p>
            <a:r>
              <a:rPr lang="it-IT" dirty="0"/>
              <a:t>Florida </a:t>
            </a:r>
            <a:r>
              <a:rPr lang="it-IT" dirty="0" err="1"/>
              <a:t>launch</a:t>
            </a:r>
            <a:r>
              <a:rPr lang="it-IT" dirty="0"/>
              <a:t> </a:t>
            </a:r>
            <a:r>
              <a:rPr lang="it-IT" dirty="0" err="1"/>
              <a:t>sites</a:t>
            </a:r>
            <a:r>
              <a:rPr lang="it-IT" dirty="0"/>
              <a:t>. The green markers</a:t>
            </a:r>
          </a:p>
          <a:p>
            <a:r>
              <a:rPr lang="it-IT" dirty="0" err="1"/>
              <a:t>refers</a:t>
            </a:r>
            <a:r>
              <a:rPr lang="it-IT" dirty="0"/>
              <a:t> to </a:t>
            </a:r>
            <a:r>
              <a:rPr lang="it-IT" dirty="0" err="1"/>
              <a:t>successful</a:t>
            </a:r>
            <a:r>
              <a:rPr lang="it-IT" dirty="0"/>
              <a:t> landing, the red markers</a:t>
            </a:r>
          </a:p>
          <a:p>
            <a:r>
              <a:rPr lang="it-IT" dirty="0"/>
              <a:t>to </a:t>
            </a:r>
            <a:r>
              <a:rPr lang="it-IT" dirty="0" err="1"/>
              <a:t>unsuccessful</a:t>
            </a:r>
            <a:r>
              <a:rPr lang="it-IT" dirty="0"/>
              <a:t> landing.</a:t>
            </a:r>
          </a:p>
        </p:txBody>
      </p:sp>
      <p:grpSp>
        <p:nvGrpSpPr>
          <p:cNvPr id="9" name="Gruppo 8">
            <a:extLst>
              <a:ext uri="{FF2B5EF4-FFF2-40B4-BE49-F238E27FC236}">
                <a16:creationId xmlns:a16="http://schemas.microsoft.com/office/drawing/2014/main" id="{B6847285-1E08-D336-1596-214A861E25F4}"/>
              </a:ext>
            </a:extLst>
          </p:cNvPr>
          <p:cNvGrpSpPr/>
          <p:nvPr/>
        </p:nvGrpSpPr>
        <p:grpSpPr>
          <a:xfrm>
            <a:off x="447040" y="2722692"/>
            <a:ext cx="5587193" cy="2529241"/>
            <a:chOff x="5141768" y="1458072"/>
            <a:chExt cx="5587193" cy="2529241"/>
          </a:xfrm>
        </p:grpSpPr>
        <p:pic>
          <p:nvPicPr>
            <p:cNvPr id="5" name="Immagine 4" descr="Immagine che contiene mappa, testo&#10;&#10;Il contenuto generato dall'IA potrebbe non essere corretto.">
              <a:extLst>
                <a:ext uri="{FF2B5EF4-FFF2-40B4-BE49-F238E27FC236}">
                  <a16:creationId xmlns:a16="http://schemas.microsoft.com/office/drawing/2014/main" id="{0537400F-5ADA-EE41-0938-4307809A9D27}"/>
                </a:ext>
              </a:extLst>
            </p:cNvPr>
            <p:cNvPicPr>
              <a:picLocks noChangeAspect="1"/>
            </p:cNvPicPr>
            <p:nvPr/>
          </p:nvPicPr>
          <p:blipFill>
            <a:blip r:embed="rId4"/>
            <a:stretch>
              <a:fillRect/>
            </a:stretch>
          </p:blipFill>
          <p:spPr>
            <a:xfrm>
              <a:off x="5141768" y="1458072"/>
              <a:ext cx="5587193" cy="2529241"/>
            </a:xfrm>
            <a:prstGeom prst="rect">
              <a:avLst/>
            </a:prstGeom>
          </p:spPr>
        </p:pic>
        <p:pic>
          <p:nvPicPr>
            <p:cNvPr id="7" name="Immagine 6" descr="Immagine che contiene mappa, testo, atlante&#10;&#10;Il contenuto generato dall'IA potrebbe non essere corretto.">
              <a:extLst>
                <a:ext uri="{FF2B5EF4-FFF2-40B4-BE49-F238E27FC236}">
                  <a16:creationId xmlns:a16="http://schemas.microsoft.com/office/drawing/2014/main" id="{18DFA5CC-738C-FB7F-FC0C-A4A1E8DD5F56}"/>
                </a:ext>
              </a:extLst>
            </p:cNvPr>
            <p:cNvPicPr>
              <a:picLocks noChangeAspect="1"/>
            </p:cNvPicPr>
            <p:nvPr/>
          </p:nvPicPr>
          <p:blipFill>
            <a:blip r:embed="rId5"/>
            <a:srcRect l="46517" b="8980"/>
            <a:stretch>
              <a:fillRect/>
            </a:stretch>
          </p:blipFill>
          <p:spPr>
            <a:xfrm>
              <a:off x="7792720" y="1458072"/>
              <a:ext cx="2905761" cy="2529241"/>
            </a:xfrm>
            <a:prstGeom prst="rect">
              <a:avLst/>
            </a:prstGeom>
          </p:spPr>
        </p:pic>
      </p:grpSp>
      <p:sp>
        <p:nvSpPr>
          <p:cNvPr id="16" name="Freccia a destra 15">
            <a:extLst>
              <a:ext uri="{FF2B5EF4-FFF2-40B4-BE49-F238E27FC236}">
                <a16:creationId xmlns:a16="http://schemas.microsoft.com/office/drawing/2014/main" id="{D8161DE8-44BA-30C6-7150-69204970F97C}"/>
              </a:ext>
            </a:extLst>
          </p:cNvPr>
          <p:cNvSpPr/>
          <p:nvPr/>
        </p:nvSpPr>
        <p:spPr>
          <a:xfrm>
            <a:off x="5852160" y="4338320"/>
            <a:ext cx="1301412" cy="2336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19" name="Gruppo 18">
            <a:extLst>
              <a:ext uri="{FF2B5EF4-FFF2-40B4-BE49-F238E27FC236}">
                <a16:creationId xmlns:a16="http://schemas.microsoft.com/office/drawing/2014/main" id="{1BB4FC32-E116-0557-6DA1-C497EC0ACE30}"/>
              </a:ext>
            </a:extLst>
          </p:cNvPr>
          <p:cNvGrpSpPr/>
          <p:nvPr/>
        </p:nvGrpSpPr>
        <p:grpSpPr>
          <a:xfrm>
            <a:off x="7153572" y="1552381"/>
            <a:ext cx="3684640" cy="4492149"/>
            <a:chOff x="7411417" y="1552381"/>
            <a:chExt cx="3684640" cy="4492149"/>
          </a:xfrm>
        </p:grpSpPr>
        <p:pic>
          <p:nvPicPr>
            <p:cNvPr id="12" name="Immagine 11" descr="Immagine che contiene mappa, linea, schermata, diagramma&#10;&#10;Il contenuto generato dall'IA potrebbe non essere corretto.">
              <a:extLst>
                <a:ext uri="{FF2B5EF4-FFF2-40B4-BE49-F238E27FC236}">
                  <a16:creationId xmlns:a16="http://schemas.microsoft.com/office/drawing/2014/main" id="{6B92DCE1-A2B3-BCCF-7AAA-584D948336A6}"/>
                </a:ext>
              </a:extLst>
            </p:cNvPr>
            <p:cNvPicPr>
              <a:picLocks noChangeAspect="1"/>
            </p:cNvPicPr>
            <p:nvPr/>
          </p:nvPicPr>
          <p:blipFill>
            <a:blip r:embed="rId6"/>
            <a:stretch>
              <a:fillRect/>
            </a:stretch>
          </p:blipFill>
          <p:spPr>
            <a:xfrm>
              <a:off x="7411417" y="1552381"/>
              <a:ext cx="3684640" cy="4201550"/>
            </a:xfrm>
            <a:prstGeom prst="rect">
              <a:avLst/>
            </a:prstGeom>
          </p:spPr>
        </p:pic>
        <p:pic>
          <p:nvPicPr>
            <p:cNvPr id="18" name="Immagine 17" descr="Immagine che contiene schermata, cerchio, design">
              <a:extLst>
                <a:ext uri="{FF2B5EF4-FFF2-40B4-BE49-F238E27FC236}">
                  <a16:creationId xmlns:a16="http://schemas.microsoft.com/office/drawing/2014/main" id="{D4D0E724-475A-8B42-629D-788E21338F24}"/>
                </a:ext>
              </a:extLst>
            </p:cNvPr>
            <p:cNvPicPr>
              <a:picLocks noChangeAspect="1"/>
            </p:cNvPicPr>
            <p:nvPr/>
          </p:nvPicPr>
          <p:blipFill>
            <a:blip r:embed="rId7"/>
            <a:srcRect l="1084" t="44663" r="1770"/>
            <a:stretch>
              <a:fillRect/>
            </a:stretch>
          </p:blipFill>
          <p:spPr>
            <a:xfrm>
              <a:off x="7421577" y="3759200"/>
              <a:ext cx="3674480" cy="2285330"/>
            </a:xfrm>
            <a:prstGeom prst="rect">
              <a:avLst/>
            </a:prstGeom>
          </p:spPr>
        </p:pic>
      </p:grpSp>
    </p:spTree>
    <p:extLst>
      <p:ext uri="{BB962C8B-B14F-4D97-AF65-F5344CB8AC3E}">
        <p14:creationId xmlns:p14="http://schemas.microsoft.com/office/powerpoint/2010/main" val="40493249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proximities</a:t>
            </a:r>
          </a:p>
        </p:txBody>
      </p:sp>
      <p:pic>
        <p:nvPicPr>
          <p:cNvPr id="14" name="Immagine 13" descr="Immagine che contiene diagramma, mappa&#10;&#10;Il contenuto generato dall'IA potrebbe non essere corretto.">
            <a:extLst>
              <a:ext uri="{FF2B5EF4-FFF2-40B4-BE49-F238E27FC236}">
                <a16:creationId xmlns:a16="http://schemas.microsoft.com/office/drawing/2014/main" id="{5C2BFE88-0567-31EF-BE4A-213A9E7818CC}"/>
              </a:ext>
            </a:extLst>
          </p:cNvPr>
          <p:cNvPicPr>
            <a:picLocks noChangeAspect="1"/>
          </p:cNvPicPr>
          <p:nvPr/>
        </p:nvPicPr>
        <p:blipFill>
          <a:blip r:embed="rId3"/>
          <a:stretch>
            <a:fillRect/>
          </a:stretch>
        </p:blipFill>
        <p:spPr>
          <a:xfrm>
            <a:off x="242354" y="3585529"/>
            <a:ext cx="7312651" cy="2836601"/>
          </a:xfrm>
          <a:prstGeom prst="rect">
            <a:avLst/>
          </a:prstGeom>
        </p:spPr>
      </p:pic>
      <p:pic>
        <p:nvPicPr>
          <p:cNvPr id="16" name="Immagine 15" descr="Immagine che contiene mappa, testo, atlante&#10;&#10;Il contenuto generato dall'IA potrebbe non essere corretto.">
            <a:extLst>
              <a:ext uri="{FF2B5EF4-FFF2-40B4-BE49-F238E27FC236}">
                <a16:creationId xmlns:a16="http://schemas.microsoft.com/office/drawing/2014/main" id="{EFCB2E76-88BB-9135-941A-1EE823BA5D3A}"/>
              </a:ext>
            </a:extLst>
          </p:cNvPr>
          <p:cNvPicPr>
            <a:picLocks noChangeAspect="1"/>
          </p:cNvPicPr>
          <p:nvPr/>
        </p:nvPicPr>
        <p:blipFill>
          <a:blip r:embed="rId4"/>
          <a:stretch>
            <a:fillRect/>
          </a:stretch>
        </p:blipFill>
        <p:spPr>
          <a:xfrm>
            <a:off x="7688212" y="1576386"/>
            <a:ext cx="3597399" cy="4850824"/>
          </a:xfrm>
          <a:prstGeom prst="rect">
            <a:avLst/>
          </a:prstGeom>
        </p:spPr>
      </p:pic>
      <p:sp>
        <p:nvSpPr>
          <p:cNvPr id="17" name="CasellaDiTesto 16">
            <a:extLst>
              <a:ext uri="{FF2B5EF4-FFF2-40B4-BE49-F238E27FC236}">
                <a16:creationId xmlns:a16="http://schemas.microsoft.com/office/drawing/2014/main" id="{0D86DCD9-CA34-EB9B-7FF1-9D47B0B15298}"/>
              </a:ext>
            </a:extLst>
          </p:cNvPr>
          <p:cNvSpPr txBox="1"/>
          <p:nvPr/>
        </p:nvSpPr>
        <p:spPr>
          <a:xfrm>
            <a:off x="770011" y="1686560"/>
            <a:ext cx="6520171" cy="1661993"/>
          </a:xfrm>
          <a:prstGeom prst="rect">
            <a:avLst/>
          </a:prstGeom>
          <a:noFill/>
        </p:spPr>
        <p:txBody>
          <a:bodyPr wrap="square" rtlCol="0">
            <a:spAutoFit/>
          </a:bodyPr>
          <a:lstStyle/>
          <a:p>
            <a:r>
              <a:rPr lang="it-IT" sz="2800" dirty="0"/>
              <a:t>The </a:t>
            </a:r>
            <a:r>
              <a:rPr lang="it-IT" sz="2800" dirty="0" err="1"/>
              <a:t>launches</a:t>
            </a:r>
            <a:r>
              <a:rPr lang="it-IT" sz="2800" dirty="0"/>
              <a:t> site are in </a:t>
            </a:r>
            <a:r>
              <a:rPr lang="it-IT" sz="2800" dirty="0">
                <a:highlight>
                  <a:srgbClr val="FFFF00"/>
                </a:highlight>
              </a:rPr>
              <a:t>close </a:t>
            </a:r>
            <a:r>
              <a:rPr lang="it-IT" sz="2800" dirty="0" err="1">
                <a:highlight>
                  <a:srgbClr val="FFFF00"/>
                </a:highlight>
              </a:rPr>
              <a:t>proximities</a:t>
            </a:r>
            <a:r>
              <a:rPr lang="it-IT" sz="2800" dirty="0">
                <a:highlight>
                  <a:srgbClr val="FFFF00"/>
                </a:highlight>
              </a:rPr>
              <a:t> to the </a:t>
            </a:r>
            <a:r>
              <a:rPr lang="it-IT" sz="2800" dirty="0" err="1">
                <a:highlight>
                  <a:srgbClr val="FFFF00"/>
                </a:highlight>
              </a:rPr>
              <a:t>coastline</a:t>
            </a:r>
            <a:r>
              <a:rPr lang="it-IT" sz="2800" dirty="0"/>
              <a:t> and </a:t>
            </a:r>
            <a:r>
              <a:rPr lang="it-IT" sz="2800" dirty="0" err="1"/>
              <a:t>keep</a:t>
            </a:r>
            <a:endParaRPr lang="it-IT" sz="2800" dirty="0"/>
          </a:p>
          <a:p>
            <a:r>
              <a:rPr lang="it-IT" sz="2800" dirty="0"/>
              <a:t>a </a:t>
            </a:r>
            <a:r>
              <a:rPr lang="it-IT" sz="2800" dirty="0" err="1">
                <a:highlight>
                  <a:srgbClr val="FFFF00"/>
                </a:highlight>
              </a:rPr>
              <a:t>certain</a:t>
            </a:r>
            <a:r>
              <a:rPr lang="it-IT" sz="2800" dirty="0">
                <a:highlight>
                  <a:srgbClr val="FFFF00"/>
                </a:highlight>
              </a:rPr>
              <a:t> </a:t>
            </a:r>
            <a:r>
              <a:rPr lang="it-IT" sz="2800" dirty="0" err="1">
                <a:highlight>
                  <a:srgbClr val="FFFF00"/>
                </a:highlight>
              </a:rPr>
              <a:t>distance</a:t>
            </a:r>
            <a:r>
              <a:rPr lang="it-IT" sz="2800" dirty="0">
                <a:highlight>
                  <a:srgbClr val="FFFF00"/>
                </a:highlight>
              </a:rPr>
              <a:t> </a:t>
            </a:r>
            <a:r>
              <a:rPr lang="it-IT" sz="2800" dirty="0" err="1">
                <a:highlight>
                  <a:srgbClr val="FFFF00"/>
                </a:highlight>
              </a:rPr>
              <a:t>away</a:t>
            </a:r>
            <a:r>
              <a:rPr lang="it-IT" sz="2800" dirty="0">
                <a:highlight>
                  <a:srgbClr val="FFFF00"/>
                </a:highlight>
              </a:rPr>
              <a:t> from the cities</a:t>
            </a:r>
            <a:r>
              <a:rPr lang="it-IT" sz="2800" dirty="0"/>
              <a:t>.</a:t>
            </a:r>
          </a:p>
          <a:p>
            <a:endParaRPr lang="it-IT" sz="1600" dirty="0"/>
          </a:p>
        </p:txBody>
      </p:sp>
    </p:spTree>
    <p:extLst>
      <p:ext uri="{BB962C8B-B14F-4D97-AF65-F5344CB8AC3E}">
        <p14:creationId xmlns:p14="http://schemas.microsoft.com/office/powerpoint/2010/main" val="2324990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pic>
        <p:nvPicPr>
          <p:cNvPr id="4" name="Segnaposto contenuto 3" descr="Immagine che contiene testo, schermata, diagramma, Carattere&#10;&#10;Il contenuto generato dall'IA potrebbe non essere corretto.">
            <a:extLst>
              <a:ext uri="{FF2B5EF4-FFF2-40B4-BE49-F238E27FC236}">
                <a16:creationId xmlns:a16="http://schemas.microsoft.com/office/drawing/2014/main" id="{843243A4-FB31-4EE9-8779-471D13C16453}"/>
              </a:ext>
            </a:extLst>
          </p:cNvPr>
          <p:cNvPicPr>
            <a:picLocks noGrp="1" noChangeAspect="1"/>
          </p:cNvPicPr>
          <p:nvPr>
            <p:ph idx="4294967295"/>
          </p:nvPr>
        </p:nvPicPr>
        <p:blipFill>
          <a:blip r:embed="rId3"/>
          <a:stretch>
            <a:fillRect/>
          </a:stretch>
        </p:blipFill>
        <p:spPr>
          <a:xfrm>
            <a:off x="1944991" y="2076863"/>
            <a:ext cx="8302017" cy="4351338"/>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with the launch success ratio for all sites</a:t>
            </a:r>
          </a:p>
        </p:txBody>
      </p:sp>
      <p:sp>
        <p:nvSpPr>
          <p:cNvPr id="6" name="CasellaDiTesto 5">
            <a:extLst>
              <a:ext uri="{FF2B5EF4-FFF2-40B4-BE49-F238E27FC236}">
                <a16:creationId xmlns:a16="http://schemas.microsoft.com/office/drawing/2014/main" id="{4A0D9FAC-F87F-2CC1-3FE2-7923EB116309}"/>
              </a:ext>
            </a:extLst>
          </p:cNvPr>
          <p:cNvSpPr txBox="1"/>
          <p:nvPr/>
        </p:nvSpPr>
        <p:spPr>
          <a:xfrm>
            <a:off x="770011" y="1397615"/>
            <a:ext cx="10604891" cy="369332"/>
          </a:xfrm>
          <a:prstGeom prst="rect">
            <a:avLst/>
          </a:prstGeom>
          <a:noFill/>
        </p:spPr>
        <p:txBody>
          <a:bodyPr wrap="square" rtlCol="0">
            <a:spAutoFit/>
          </a:bodyPr>
          <a:lstStyle/>
          <a:p>
            <a:r>
              <a:rPr lang="it-IT" dirty="0"/>
              <a:t>The pie chart shows </a:t>
            </a:r>
            <a:r>
              <a:rPr lang="it-IT" dirty="0" err="1"/>
              <a:t>that</a:t>
            </a:r>
            <a:r>
              <a:rPr lang="it-IT" dirty="0"/>
              <a:t> site KSC LC-39A </a:t>
            </a:r>
            <a:r>
              <a:rPr lang="it-IT" dirty="0" err="1"/>
              <a:t>has</a:t>
            </a:r>
            <a:r>
              <a:rPr lang="it-IT" dirty="0"/>
              <a:t> the </a:t>
            </a:r>
            <a:r>
              <a:rPr lang="it-IT" dirty="0" err="1"/>
              <a:t>higher</a:t>
            </a:r>
            <a:r>
              <a:rPr lang="it-IT" dirty="0"/>
              <a:t> </a:t>
            </a:r>
            <a:r>
              <a:rPr lang="it-IT" dirty="0" err="1"/>
              <a:t>successful</a:t>
            </a:r>
            <a:r>
              <a:rPr lang="it-IT" dirty="0"/>
              <a:t> rate. </a:t>
            </a:r>
          </a:p>
        </p:txBody>
      </p:sp>
    </p:spTree>
    <p:extLst>
      <p:ext uri="{BB962C8B-B14F-4D97-AF65-F5344CB8AC3E}">
        <p14:creationId xmlns:p14="http://schemas.microsoft.com/office/powerpoint/2010/main" val="7001329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pic>
        <p:nvPicPr>
          <p:cNvPr id="4" name="Segnaposto contenuto 3" descr="Immagine che contiene testo, schermata, diagramma, Carattere">
            <a:extLst>
              <a:ext uri="{FF2B5EF4-FFF2-40B4-BE49-F238E27FC236}">
                <a16:creationId xmlns:a16="http://schemas.microsoft.com/office/drawing/2014/main" id="{EC87AB27-BB93-A642-782C-C35AB7A07E62}"/>
              </a:ext>
            </a:extLst>
          </p:cNvPr>
          <p:cNvPicPr>
            <a:picLocks noGrp="1" noChangeAspect="1"/>
          </p:cNvPicPr>
          <p:nvPr>
            <p:ph idx="4294967295"/>
          </p:nvPr>
        </p:nvPicPr>
        <p:blipFill>
          <a:blip r:embed="rId3"/>
          <a:stretch>
            <a:fillRect/>
          </a:stretch>
        </p:blipFill>
        <p:spPr>
          <a:xfrm>
            <a:off x="2095802" y="1968012"/>
            <a:ext cx="7827358" cy="4351338"/>
          </a:xfrm>
          <a:prstGeom prst="rect">
            <a:avLst/>
          </a:prstGeom>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with the highest successful rate</a:t>
            </a:r>
          </a:p>
        </p:txBody>
      </p:sp>
      <p:sp>
        <p:nvSpPr>
          <p:cNvPr id="6" name="CasellaDiTesto 5">
            <a:extLst>
              <a:ext uri="{FF2B5EF4-FFF2-40B4-BE49-F238E27FC236}">
                <a16:creationId xmlns:a16="http://schemas.microsoft.com/office/drawing/2014/main" id="{2384CEED-962B-B269-FAF6-C825DDD333A0}"/>
              </a:ext>
            </a:extLst>
          </p:cNvPr>
          <p:cNvSpPr txBox="1"/>
          <p:nvPr/>
        </p:nvSpPr>
        <p:spPr>
          <a:xfrm>
            <a:off x="965200" y="1524000"/>
            <a:ext cx="10241280" cy="369332"/>
          </a:xfrm>
          <a:prstGeom prst="rect">
            <a:avLst/>
          </a:prstGeom>
          <a:noFill/>
        </p:spPr>
        <p:txBody>
          <a:bodyPr wrap="square" rtlCol="0">
            <a:spAutoFit/>
          </a:bodyPr>
          <a:lstStyle/>
          <a:p>
            <a:r>
              <a:rPr lang="it-IT" dirty="0"/>
              <a:t>The Pie Chart shows </a:t>
            </a:r>
            <a:r>
              <a:rPr lang="it-IT" dirty="0" err="1"/>
              <a:t>that</a:t>
            </a:r>
            <a:r>
              <a:rPr lang="it-IT" dirty="0"/>
              <a:t> </a:t>
            </a:r>
            <a:r>
              <a:rPr lang="it-IT" dirty="0">
                <a:highlight>
                  <a:srgbClr val="FFFF00"/>
                </a:highlight>
              </a:rPr>
              <a:t>KSC LC39A site </a:t>
            </a:r>
            <a:r>
              <a:rPr lang="it-IT" dirty="0" err="1">
                <a:highlight>
                  <a:srgbClr val="FFFF00"/>
                </a:highlight>
              </a:rPr>
              <a:t>has</a:t>
            </a:r>
            <a:r>
              <a:rPr lang="it-IT" dirty="0">
                <a:highlight>
                  <a:srgbClr val="FFFF00"/>
                </a:highlight>
              </a:rPr>
              <a:t> the </a:t>
            </a:r>
            <a:r>
              <a:rPr lang="it-IT" dirty="0" err="1">
                <a:highlight>
                  <a:srgbClr val="FFFF00"/>
                </a:highlight>
              </a:rPr>
              <a:t>highest</a:t>
            </a:r>
            <a:r>
              <a:rPr lang="it-IT" dirty="0">
                <a:highlight>
                  <a:srgbClr val="FFFF00"/>
                </a:highlight>
              </a:rPr>
              <a:t> </a:t>
            </a:r>
            <a:r>
              <a:rPr lang="it-IT" dirty="0" err="1">
                <a:highlight>
                  <a:srgbClr val="FFFF00"/>
                </a:highlight>
              </a:rPr>
              <a:t>successful</a:t>
            </a:r>
            <a:r>
              <a:rPr lang="it-IT" dirty="0">
                <a:highlight>
                  <a:srgbClr val="FFFF00"/>
                </a:highlight>
              </a:rPr>
              <a:t> rate</a:t>
            </a:r>
            <a:r>
              <a:rPr lang="it-IT" dirty="0"/>
              <a:t>.</a:t>
            </a:r>
          </a:p>
        </p:txBody>
      </p:sp>
    </p:spTree>
    <p:extLst>
      <p:ext uri="{BB962C8B-B14F-4D97-AF65-F5344CB8AC3E}">
        <p14:creationId xmlns:p14="http://schemas.microsoft.com/office/powerpoint/2010/main" val="18661607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pic>
        <p:nvPicPr>
          <p:cNvPr id="4" name="Segnaposto contenuto 3" descr="Immagine che contiene testo, schermata, software, Diagramma&#10;&#10;Il contenuto generato dall'IA potrebbe non essere corretto.">
            <a:extLst>
              <a:ext uri="{FF2B5EF4-FFF2-40B4-BE49-F238E27FC236}">
                <a16:creationId xmlns:a16="http://schemas.microsoft.com/office/drawing/2014/main" id="{7BB563F8-4AAC-BCF7-F456-1D99D0543A2B}"/>
              </a:ext>
            </a:extLst>
          </p:cNvPr>
          <p:cNvPicPr>
            <a:picLocks noGrp="1" noChangeAspect="1"/>
          </p:cNvPicPr>
          <p:nvPr>
            <p:ph idx="4294967295"/>
          </p:nvPr>
        </p:nvPicPr>
        <p:blipFill>
          <a:blip r:embed="rId3"/>
          <a:stretch>
            <a:fillRect/>
          </a:stretch>
        </p:blipFill>
        <p:spPr>
          <a:xfrm>
            <a:off x="4378960" y="4038818"/>
            <a:ext cx="6927662" cy="2672873"/>
          </a:xfrm>
          <a:prstGeom prst="rect">
            <a:avLst/>
          </a:prstGeom>
        </p:spPr>
      </p:pic>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 plot for all sites with different payload selected in the range slider</a:t>
            </a:r>
          </a:p>
        </p:txBody>
      </p:sp>
      <p:pic>
        <p:nvPicPr>
          <p:cNvPr id="7" name="Immagine 6" descr="Immagine che contiene testo, schermata, software, Diagramma">
            <a:extLst>
              <a:ext uri="{FF2B5EF4-FFF2-40B4-BE49-F238E27FC236}">
                <a16:creationId xmlns:a16="http://schemas.microsoft.com/office/drawing/2014/main" id="{DFECC1BE-7ED7-761C-40C2-6FBF290B7D97}"/>
              </a:ext>
            </a:extLst>
          </p:cNvPr>
          <p:cNvPicPr>
            <a:picLocks noChangeAspect="1"/>
          </p:cNvPicPr>
          <p:nvPr/>
        </p:nvPicPr>
        <p:blipFill>
          <a:blip r:embed="rId4"/>
          <a:stretch>
            <a:fillRect/>
          </a:stretch>
        </p:blipFill>
        <p:spPr>
          <a:xfrm>
            <a:off x="4378960" y="1332927"/>
            <a:ext cx="6927662" cy="2672873"/>
          </a:xfrm>
          <a:prstGeom prst="rect">
            <a:avLst/>
          </a:prstGeom>
        </p:spPr>
      </p:pic>
      <p:sp>
        <p:nvSpPr>
          <p:cNvPr id="8" name="CasellaDiTesto 7">
            <a:extLst>
              <a:ext uri="{FF2B5EF4-FFF2-40B4-BE49-F238E27FC236}">
                <a16:creationId xmlns:a16="http://schemas.microsoft.com/office/drawing/2014/main" id="{E044ADE2-A681-35DB-B09D-2521087D7DAC}"/>
              </a:ext>
            </a:extLst>
          </p:cNvPr>
          <p:cNvSpPr txBox="1"/>
          <p:nvPr/>
        </p:nvSpPr>
        <p:spPr>
          <a:xfrm>
            <a:off x="995680" y="1778000"/>
            <a:ext cx="3271520" cy="2677656"/>
          </a:xfrm>
          <a:prstGeom prst="rect">
            <a:avLst/>
          </a:prstGeom>
          <a:noFill/>
        </p:spPr>
        <p:txBody>
          <a:bodyPr wrap="square" rtlCol="0">
            <a:spAutoFit/>
          </a:bodyPr>
          <a:lstStyle/>
          <a:p>
            <a:r>
              <a:rPr lang="it-IT" sz="2800" dirty="0"/>
              <a:t>The </a:t>
            </a:r>
            <a:r>
              <a:rPr lang="it-IT" sz="2800" dirty="0" err="1"/>
              <a:t>scatter</a:t>
            </a:r>
            <a:r>
              <a:rPr lang="it-IT" sz="2800" dirty="0"/>
              <a:t> plot for </a:t>
            </a:r>
            <a:r>
              <a:rPr lang="it-IT" sz="2800" dirty="0" err="1"/>
              <a:t>different</a:t>
            </a:r>
            <a:r>
              <a:rPr lang="it-IT" sz="2800" dirty="0"/>
              <a:t> range of payload mass shows </a:t>
            </a:r>
            <a:r>
              <a:rPr lang="it-IT" sz="2800" dirty="0" err="1"/>
              <a:t>that</a:t>
            </a:r>
            <a:r>
              <a:rPr lang="it-IT" sz="2800" dirty="0"/>
              <a:t> </a:t>
            </a:r>
            <a:r>
              <a:rPr lang="it-IT" sz="2800" dirty="0">
                <a:highlight>
                  <a:srgbClr val="FFFF00"/>
                </a:highlight>
              </a:rPr>
              <a:t>the success rate </a:t>
            </a:r>
            <a:r>
              <a:rPr lang="it-IT" sz="2800" dirty="0" err="1">
                <a:highlight>
                  <a:srgbClr val="FFFF00"/>
                </a:highlight>
              </a:rPr>
              <a:t>is</a:t>
            </a:r>
            <a:r>
              <a:rPr lang="it-IT" sz="2800" dirty="0">
                <a:highlight>
                  <a:srgbClr val="FFFF00"/>
                </a:highlight>
              </a:rPr>
              <a:t> </a:t>
            </a:r>
            <a:r>
              <a:rPr lang="it-IT" sz="2800" dirty="0" err="1">
                <a:highlight>
                  <a:srgbClr val="FFFF00"/>
                </a:highlight>
              </a:rPr>
              <a:t>higher</a:t>
            </a:r>
            <a:r>
              <a:rPr lang="it-IT" sz="2800" dirty="0">
                <a:highlight>
                  <a:srgbClr val="FFFF00"/>
                </a:highlight>
              </a:rPr>
              <a:t> for low </a:t>
            </a:r>
            <a:r>
              <a:rPr lang="it-IT" sz="2800" dirty="0" err="1">
                <a:highlight>
                  <a:srgbClr val="FFFF00"/>
                </a:highlight>
              </a:rPr>
              <a:t>weighted</a:t>
            </a:r>
            <a:r>
              <a:rPr lang="it-IT" sz="2800" dirty="0">
                <a:highlight>
                  <a:srgbClr val="FFFF00"/>
                </a:highlight>
              </a:rPr>
              <a:t> payload</a:t>
            </a:r>
            <a:r>
              <a:rPr lang="it-IT" sz="2800" dirty="0"/>
              <a:t>.</a:t>
            </a:r>
          </a:p>
        </p:txBody>
      </p:sp>
    </p:spTree>
    <p:extLst>
      <p:ext uri="{BB962C8B-B14F-4D97-AF65-F5344CB8AC3E}">
        <p14:creationId xmlns:p14="http://schemas.microsoft.com/office/powerpoint/2010/main" val="252359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260163" y="1988977"/>
            <a:ext cx="4384804" cy="2288383"/>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On the left the accuracy for the Decision Tree model;</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model is the model that perform better.</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magine 2" descr="Immagine che contiene testo, schermata, Carattere, numero&#10;&#10;Il contenuto generato dall'IA potrebbe non essere corretto.">
            <a:extLst>
              <a:ext uri="{FF2B5EF4-FFF2-40B4-BE49-F238E27FC236}">
                <a16:creationId xmlns:a16="http://schemas.microsoft.com/office/drawing/2014/main" id="{769952E1-533E-DB79-639C-9E52A11401A6}"/>
              </a:ext>
            </a:extLst>
          </p:cNvPr>
          <p:cNvPicPr>
            <a:picLocks noChangeAspect="1"/>
          </p:cNvPicPr>
          <p:nvPr/>
        </p:nvPicPr>
        <p:blipFill>
          <a:blip r:embed="rId3"/>
          <a:stretch>
            <a:fillRect/>
          </a:stretch>
        </p:blipFill>
        <p:spPr>
          <a:xfrm>
            <a:off x="608520" y="2010886"/>
            <a:ext cx="6438583" cy="4658703"/>
          </a:xfrm>
          <a:prstGeom prst="rect">
            <a:avLst/>
          </a:prstGeom>
        </p:spPr>
      </p:pic>
      <p:pic>
        <p:nvPicPr>
          <p:cNvPr id="6" name="Immagine 5" descr="Immagine che contiene testo, Carattere, schermata">
            <a:extLst>
              <a:ext uri="{FF2B5EF4-FFF2-40B4-BE49-F238E27FC236}">
                <a16:creationId xmlns:a16="http://schemas.microsoft.com/office/drawing/2014/main" id="{DE8B6DC5-17A3-BE4D-EAF9-B1480E0BD65F}"/>
              </a:ext>
            </a:extLst>
          </p:cNvPr>
          <p:cNvPicPr>
            <a:picLocks noChangeAspect="1"/>
          </p:cNvPicPr>
          <p:nvPr/>
        </p:nvPicPr>
        <p:blipFill>
          <a:blip r:embed="rId4"/>
          <a:stretch>
            <a:fillRect/>
          </a:stretch>
        </p:blipFill>
        <p:spPr>
          <a:xfrm>
            <a:off x="5571517" y="4818672"/>
            <a:ext cx="6286510" cy="149061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594460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764812"/>
            <a:ext cx="4817968"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confusion matrix of the best performing model with. The major drawback, like all the other models, are the false positives.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10" name="Immagine 9" descr="Immagine che contiene testo, schermata, diagramma, Rettangolo&#10;&#10;Il contenuto generato dall'IA potrebbe non essere corretto.">
            <a:extLst>
              <a:ext uri="{FF2B5EF4-FFF2-40B4-BE49-F238E27FC236}">
                <a16:creationId xmlns:a16="http://schemas.microsoft.com/office/drawing/2014/main" id="{617696B1-0146-4D89-52DA-673366F00BB2}"/>
              </a:ext>
            </a:extLst>
          </p:cNvPr>
          <p:cNvPicPr>
            <a:picLocks noChangeAspect="1"/>
          </p:cNvPicPr>
          <p:nvPr/>
        </p:nvPicPr>
        <p:blipFill>
          <a:blip r:embed="rId3"/>
          <a:stretch>
            <a:fillRect/>
          </a:stretch>
        </p:blipFill>
        <p:spPr>
          <a:xfrm>
            <a:off x="5384420" y="1764812"/>
            <a:ext cx="5525271" cy="3915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is very high with a count of 100 success vs 1 failure;</a:t>
            </a:r>
          </a:p>
          <a:p>
            <a:pPr>
              <a:lnSpc>
                <a:spcPct val="100000"/>
              </a:lnSpc>
              <a:spcBef>
                <a:spcPts val="1400"/>
              </a:spcBef>
            </a:pPr>
            <a:r>
              <a:rPr lang="en-US" sz="2200" dirty="0">
                <a:solidFill>
                  <a:schemeClr val="accent3">
                    <a:lumMod val="25000"/>
                  </a:schemeClr>
                </a:solidFill>
                <a:latin typeface="Abadi" panose="020B0604020104020204" pitchFamily="34" charset="0"/>
              </a:rPr>
              <a:t>The Orbit types with the highest success rate are ES-L1, GEO, HEO, SSO;</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since 2013 kept increasing till 2020;</a:t>
            </a:r>
          </a:p>
          <a:p>
            <a:pPr>
              <a:lnSpc>
                <a:spcPct val="100000"/>
              </a:lnSpc>
              <a:spcBef>
                <a:spcPts val="1400"/>
              </a:spcBef>
            </a:pPr>
            <a:r>
              <a:rPr lang="en-US" sz="2200" dirty="0">
                <a:solidFill>
                  <a:schemeClr val="accent3">
                    <a:lumMod val="25000"/>
                  </a:schemeClr>
                </a:solidFill>
                <a:latin typeface="Abadi" panose="020B0604020104020204" pitchFamily="34" charset="0"/>
              </a:rPr>
              <a:t>All launch sites are in very close proximity to the east and west coast;</a:t>
            </a:r>
          </a:p>
          <a:p>
            <a:pPr>
              <a:lnSpc>
                <a:spcPct val="100000"/>
              </a:lnSpc>
              <a:spcBef>
                <a:spcPts val="1400"/>
              </a:spcBef>
            </a:pPr>
            <a:r>
              <a:rPr lang="en-US" sz="2200" dirty="0">
                <a:solidFill>
                  <a:schemeClr val="accent3">
                    <a:lumMod val="25000"/>
                  </a:schemeClr>
                </a:solidFill>
                <a:latin typeface="Abadi" panose="020B0604020104020204" pitchFamily="34" charset="0"/>
              </a:rPr>
              <a:t>The launches site are in close proximities to the coastline and keep a certain distance away from the cities;</a:t>
            </a:r>
          </a:p>
          <a:p>
            <a:pPr>
              <a:lnSpc>
                <a:spcPct val="100000"/>
              </a:lnSpc>
              <a:spcBef>
                <a:spcPts val="1400"/>
              </a:spcBef>
            </a:pPr>
            <a:r>
              <a:rPr lang="en-US" sz="2200" dirty="0">
                <a:solidFill>
                  <a:schemeClr val="accent3">
                    <a:lumMod val="25000"/>
                  </a:schemeClr>
                </a:solidFill>
                <a:latin typeface="Abadi" panose="020B0604020104020204" pitchFamily="34" charset="0"/>
              </a:rPr>
              <a:t>KSC LC39A site has the highest successful rate;</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is higher for low weighted payload;</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is the method that performs best.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600"/>
              </a:spcBef>
            </a:pPr>
            <a:r>
              <a:rPr lang="en-US" sz="7200" dirty="0">
                <a:solidFill>
                  <a:schemeClr val="accent3">
                    <a:lumMod val="25000"/>
                  </a:schemeClr>
                </a:solidFill>
                <a:latin typeface="Abadi"/>
              </a:rPr>
              <a:t>Data collection methodology:</a:t>
            </a:r>
          </a:p>
          <a:p>
            <a:pPr lvl="1">
              <a:lnSpc>
                <a:spcPct val="120000"/>
              </a:lnSpc>
              <a:spcBef>
                <a:spcPts val="600"/>
              </a:spcBef>
            </a:pPr>
            <a:r>
              <a:rPr lang="en-US" sz="6400" dirty="0">
                <a:solidFill>
                  <a:schemeClr val="bg2">
                    <a:lumMod val="50000"/>
                  </a:schemeClr>
                </a:solidFill>
                <a:latin typeface="Abadi"/>
              </a:rPr>
              <a:t>Data is gathered from an API, specifically the SpaceX REST API, available at: </a:t>
            </a:r>
            <a:r>
              <a:rPr lang="en-US" sz="5600" dirty="0">
                <a:solidFill>
                  <a:schemeClr val="bg2">
                    <a:lumMod val="50000"/>
                  </a:schemeClr>
                </a:solidFill>
                <a:latin typeface="Abadi"/>
              </a:rPr>
              <a:t>api.spacexdata.com/v4/</a:t>
            </a:r>
          </a:p>
          <a:p>
            <a:pPr lvl="1">
              <a:lnSpc>
                <a:spcPct val="120000"/>
              </a:lnSpc>
              <a:spcBef>
                <a:spcPts val="600"/>
              </a:spcBef>
            </a:pPr>
            <a:r>
              <a:rPr lang="en-US" sz="6400" dirty="0">
                <a:solidFill>
                  <a:schemeClr val="bg2">
                    <a:lumMod val="50000"/>
                  </a:schemeClr>
                </a:solidFill>
                <a:latin typeface="Abadi"/>
              </a:rPr>
              <a:t>Data is also gathered scraping Wiki pages related to Falcon 9 Launch data.</a:t>
            </a:r>
          </a:p>
          <a:p>
            <a:pPr>
              <a:lnSpc>
                <a:spcPct val="120000"/>
              </a:lnSpc>
              <a:spcBef>
                <a:spcPts val="600"/>
              </a:spcBef>
            </a:pPr>
            <a:r>
              <a:rPr lang="en-US" sz="7200" dirty="0">
                <a:solidFill>
                  <a:schemeClr val="accent3">
                    <a:lumMod val="25000"/>
                  </a:schemeClr>
                </a:solidFill>
                <a:latin typeface="Abadi"/>
              </a:rPr>
              <a:t>Perform data wrangling</a:t>
            </a:r>
          </a:p>
          <a:p>
            <a:pPr lvl="1">
              <a:lnSpc>
                <a:spcPct val="120000"/>
              </a:lnSpc>
              <a:spcBef>
                <a:spcPts val="600"/>
              </a:spcBef>
            </a:pPr>
            <a:r>
              <a:rPr lang="en-US" sz="6400" dirty="0">
                <a:solidFill>
                  <a:schemeClr val="bg2">
                    <a:lumMod val="50000"/>
                  </a:schemeClr>
                </a:solidFill>
                <a:latin typeface="Abadi"/>
              </a:rPr>
              <a:t>The mainly objective of this methodology is to convert the outcomes into Training Labels with 1 means the booster successfully landed 0 means it was unsuccessful.</a:t>
            </a:r>
          </a:p>
          <a:p>
            <a:pPr>
              <a:lnSpc>
                <a:spcPct val="120000"/>
              </a:lnSpc>
              <a:spcBef>
                <a:spcPts val="600"/>
              </a:spcBef>
            </a:pPr>
            <a:r>
              <a:rPr lang="en-US" sz="7200" dirty="0">
                <a:solidFill>
                  <a:schemeClr val="accent3">
                    <a:lumMod val="25000"/>
                  </a:schemeClr>
                </a:solidFill>
                <a:latin typeface="Abadi"/>
              </a:rPr>
              <a:t>Perform exploratory data analysis (EDA) using visualization and SQL</a:t>
            </a:r>
          </a:p>
          <a:p>
            <a:pPr>
              <a:lnSpc>
                <a:spcPct val="120000"/>
              </a:lnSpc>
              <a:spcBef>
                <a:spcPts val="600"/>
              </a:spcBef>
            </a:pPr>
            <a:r>
              <a:rPr lang="en-US" sz="7200" dirty="0">
                <a:solidFill>
                  <a:schemeClr val="accent3">
                    <a:lumMod val="25000"/>
                  </a:schemeClr>
                </a:solidFill>
                <a:latin typeface="Abadi"/>
              </a:rPr>
              <a:t>Perform interactive visual analytics using Folium and </a:t>
            </a:r>
            <a:r>
              <a:rPr lang="en-US" sz="7200" dirty="0" err="1">
                <a:solidFill>
                  <a:schemeClr val="accent3">
                    <a:lumMod val="25000"/>
                  </a:schemeClr>
                </a:solidFill>
                <a:latin typeface="Abadi"/>
              </a:rPr>
              <a:t>Plotly</a:t>
            </a:r>
            <a:r>
              <a:rPr lang="en-US" sz="7200" dirty="0">
                <a:solidFill>
                  <a:schemeClr val="accent3">
                    <a:lumMod val="25000"/>
                  </a:schemeClr>
                </a:solidFill>
                <a:latin typeface="Abadi"/>
              </a:rPr>
              <a:t> Dash</a:t>
            </a:r>
          </a:p>
          <a:p>
            <a:pPr>
              <a:lnSpc>
                <a:spcPct val="120000"/>
              </a:lnSpc>
              <a:spcBef>
                <a:spcPts val="600"/>
              </a:spcBef>
            </a:pPr>
            <a:r>
              <a:rPr lang="en-US" sz="7200" dirty="0">
                <a:solidFill>
                  <a:schemeClr val="accent3">
                    <a:lumMod val="25000"/>
                  </a:schemeClr>
                </a:solidFill>
                <a:latin typeface="Abadi"/>
              </a:rPr>
              <a:t>Perform predictive analysis using classification models</a:t>
            </a:r>
          </a:p>
          <a:p>
            <a:pPr lvl="1">
              <a:lnSpc>
                <a:spcPct val="120000"/>
              </a:lnSpc>
              <a:spcBef>
                <a:spcPts val="600"/>
              </a:spcBef>
            </a:pPr>
            <a:r>
              <a:rPr lang="en-US" sz="6400" dirty="0">
                <a:solidFill>
                  <a:schemeClr val="bg2">
                    <a:lumMod val="50000"/>
                  </a:schemeClr>
                </a:solidFill>
                <a:latin typeface="Abadi"/>
              </a:rPr>
              <a:t>We have built a machine learning pipeline to predict if the first stage of the Falcon 9 lands successfully. This have included: Preprocessing, allowing us to standardize our data, and </a:t>
            </a:r>
            <a:r>
              <a:rPr lang="en-US" sz="6400" dirty="0" err="1">
                <a:solidFill>
                  <a:schemeClr val="bg2">
                    <a:lumMod val="50000"/>
                  </a:schemeClr>
                </a:solidFill>
                <a:latin typeface="Abadi"/>
              </a:rPr>
              <a:t>Train_test_split</a:t>
            </a:r>
            <a:r>
              <a:rPr lang="en-US" sz="6400" dirty="0">
                <a:solidFill>
                  <a:schemeClr val="bg2">
                    <a:lumMod val="50000"/>
                  </a:schemeClr>
                </a:solidFill>
                <a:latin typeface="Abadi"/>
              </a:rPr>
              <a:t>, allowing us to split our data into training and testing data, We will train the model and perform Grid Search, allowing us to find the hyperparameters that allow a given algorithm to perform best. Using the best hyperparameter values, we will determine the model with the best accuracy using the training data.</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a:t>
            </a:r>
          </a:p>
          <a:p>
            <a:pPr lvl="1">
              <a:lnSpc>
                <a:spcPct val="120000"/>
              </a:lnSpc>
              <a:spcBef>
                <a:spcPts val="600"/>
              </a:spcBef>
            </a:pPr>
            <a:r>
              <a:rPr lang="en-US" sz="1800" dirty="0">
                <a:solidFill>
                  <a:schemeClr val="bg2">
                    <a:lumMod val="50000"/>
                  </a:schemeClr>
                </a:solidFill>
                <a:latin typeface="Abadi"/>
              </a:rPr>
              <a:t>Data is gathered from an API, specifically the SpaceX REST API, available at: </a:t>
            </a:r>
          </a:p>
          <a:p>
            <a:pPr lvl="2">
              <a:lnSpc>
                <a:spcPct val="120000"/>
              </a:lnSpc>
              <a:spcBef>
                <a:spcPts val="600"/>
              </a:spcBef>
            </a:pPr>
            <a:r>
              <a:rPr lang="en-US" sz="1400" dirty="0">
                <a:solidFill>
                  <a:schemeClr val="bg2">
                    <a:lumMod val="50000"/>
                  </a:schemeClr>
                </a:solidFill>
                <a:latin typeface="Abadi"/>
              </a:rPr>
              <a:t>api.spacexdata.com/v4/</a:t>
            </a:r>
          </a:p>
          <a:p>
            <a:pPr lvl="1">
              <a:lnSpc>
                <a:spcPct val="120000"/>
              </a:lnSpc>
              <a:spcBef>
                <a:spcPts val="600"/>
              </a:spcBef>
            </a:pPr>
            <a:r>
              <a:rPr lang="en-US" sz="1800" dirty="0">
                <a:solidFill>
                  <a:schemeClr val="bg2">
                    <a:lumMod val="50000"/>
                  </a:schemeClr>
                </a:solidFill>
                <a:latin typeface="Abadi"/>
              </a:rPr>
              <a:t>Data is also gathered scraping Wiki pages related to Falcon 9 Launch data at this URL:</a:t>
            </a:r>
          </a:p>
          <a:p>
            <a:pPr lvl="2">
              <a:lnSpc>
                <a:spcPct val="120000"/>
              </a:lnSpc>
              <a:spcBef>
                <a:spcPts val="600"/>
              </a:spcBef>
            </a:pPr>
            <a:r>
              <a:rPr lang="en-US" sz="1400" dirty="0">
                <a:solidFill>
                  <a:schemeClr val="bg2">
                    <a:lumMod val="50000"/>
                  </a:schemeClr>
                </a:solidFill>
                <a:latin typeface="Abadi"/>
              </a:rPr>
              <a:t>https://en.wikipedia.org/wiki/List_of_Falcon_9_and_Falcon_Heavy_launches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offers publicly available data via REST API.</a:t>
            </a:r>
          </a:p>
          <a:p>
            <a:pPr>
              <a:lnSpc>
                <a:spcPct val="100000"/>
              </a:lnSpc>
              <a:spcBef>
                <a:spcPts val="1400"/>
              </a:spcBef>
            </a:pPr>
            <a:r>
              <a:rPr lang="en-US" sz="2200" dirty="0">
                <a:solidFill>
                  <a:schemeClr val="accent3">
                    <a:lumMod val="25000"/>
                  </a:schemeClr>
                </a:solidFill>
                <a:latin typeface="Abadi" panose="020B0604020104020204" pitchFamily="34" charset="0"/>
              </a:rPr>
              <a:t>The flowchart on the right shows the tasks of the Data Collection methodology.</a:t>
            </a:r>
          </a:p>
          <a:p>
            <a:pPr>
              <a:lnSpc>
                <a:spcPct val="100000"/>
              </a:lnSpc>
              <a:spcBef>
                <a:spcPts val="1400"/>
              </a:spcBef>
            </a:pPr>
            <a:r>
              <a:rPr lang="en-US" sz="2200" dirty="0">
                <a:solidFill>
                  <a:schemeClr val="accent3">
                    <a:lumMod val="25000"/>
                  </a:schemeClr>
                </a:solidFill>
                <a:latin typeface="Abadi" panose="020B0604020104020204" pitchFamily="34" charset="0"/>
              </a:rPr>
              <a:t>Source code available publicly at:</a:t>
            </a:r>
          </a:p>
          <a:p>
            <a:pPr lvl="1">
              <a:lnSpc>
                <a:spcPct val="100000"/>
              </a:lnSpc>
              <a:spcBef>
                <a:spcPts val="1400"/>
              </a:spcBef>
            </a:pPr>
            <a:r>
              <a:rPr lang="en-US" sz="1800" dirty="0">
                <a:solidFill>
                  <a:schemeClr val="accent3">
                    <a:lumMod val="25000"/>
                  </a:schemeClr>
                </a:solidFill>
                <a:latin typeface="Abadi" panose="020B0604020104020204" pitchFamily="34" charset="0"/>
              </a:rPr>
              <a:t>https://github.com/lodovico65/spacey/blob/main/spacex-data-collection-api.ipynb</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ttangolo 1">
            <a:extLst>
              <a:ext uri="{FF2B5EF4-FFF2-40B4-BE49-F238E27FC236}">
                <a16:creationId xmlns:a16="http://schemas.microsoft.com/office/drawing/2014/main" id="{B7EAD650-7E16-5AEB-8F97-A4C624A74AE1}"/>
              </a:ext>
            </a:extLst>
          </p:cNvPr>
          <p:cNvSpPr/>
          <p:nvPr/>
        </p:nvSpPr>
        <p:spPr>
          <a:xfrm>
            <a:off x="7856220" y="2179320"/>
            <a:ext cx="1516380" cy="86106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t>Request</a:t>
            </a:r>
            <a:r>
              <a:rPr lang="it-IT" dirty="0"/>
              <a:t> and parse the data</a:t>
            </a:r>
          </a:p>
        </p:txBody>
      </p:sp>
      <p:sp>
        <p:nvSpPr>
          <p:cNvPr id="7" name="Rettangolo 6">
            <a:extLst>
              <a:ext uri="{FF2B5EF4-FFF2-40B4-BE49-F238E27FC236}">
                <a16:creationId xmlns:a16="http://schemas.microsoft.com/office/drawing/2014/main" id="{D2926621-8D6B-C7B4-1AF7-3E58E0CA3833}"/>
              </a:ext>
            </a:extLst>
          </p:cNvPr>
          <p:cNvSpPr/>
          <p:nvPr/>
        </p:nvSpPr>
        <p:spPr>
          <a:xfrm>
            <a:off x="7856220" y="3345180"/>
            <a:ext cx="1516380" cy="78682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Filter </a:t>
            </a:r>
            <a:r>
              <a:rPr lang="it-IT" dirty="0" err="1"/>
              <a:t>only</a:t>
            </a:r>
            <a:r>
              <a:rPr lang="it-IT" dirty="0"/>
              <a:t> Falcon 9 </a:t>
            </a:r>
            <a:r>
              <a:rPr lang="it-IT" dirty="0" err="1"/>
              <a:t>launches</a:t>
            </a:r>
            <a:endParaRPr lang="it-IT" dirty="0"/>
          </a:p>
        </p:txBody>
      </p:sp>
      <p:sp>
        <p:nvSpPr>
          <p:cNvPr id="8" name="Rettangolo 7">
            <a:extLst>
              <a:ext uri="{FF2B5EF4-FFF2-40B4-BE49-F238E27FC236}">
                <a16:creationId xmlns:a16="http://schemas.microsoft.com/office/drawing/2014/main" id="{8AC52AE8-F7DA-EB34-DAFA-AB0B338CD626}"/>
              </a:ext>
            </a:extLst>
          </p:cNvPr>
          <p:cNvSpPr/>
          <p:nvPr/>
        </p:nvSpPr>
        <p:spPr>
          <a:xfrm>
            <a:off x="7856220" y="4434840"/>
            <a:ext cx="1516380" cy="8534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t>Dealing</a:t>
            </a:r>
            <a:r>
              <a:rPr lang="it-IT" dirty="0"/>
              <a:t> with </a:t>
            </a:r>
            <a:r>
              <a:rPr lang="it-IT" dirty="0" err="1"/>
              <a:t>missing</a:t>
            </a:r>
            <a:r>
              <a:rPr lang="it-IT" dirty="0"/>
              <a:t> </a:t>
            </a:r>
            <a:r>
              <a:rPr lang="it-IT" dirty="0" err="1"/>
              <a:t>values</a:t>
            </a:r>
            <a:endParaRPr lang="it-IT" dirty="0"/>
          </a:p>
        </p:txBody>
      </p:sp>
      <p:cxnSp>
        <p:nvCxnSpPr>
          <p:cNvPr id="10" name="Connettore 2 9">
            <a:extLst>
              <a:ext uri="{FF2B5EF4-FFF2-40B4-BE49-F238E27FC236}">
                <a16:creationId xmlns:a16="http://schemas.microsoft.com/office/drawing/2014/main" id="{5536C3D4-4A31-FD9E-5DB6-98AD9A2292EE}"/>
              </a:ext>
            </a:extLst>
          </p:cNvPr>
          <p:cNvCxnSpPr>
            <a:stCxn id="2" idx="2"/>
            <a:endCxn id="7" idx="0"/>
          </p:cNvCxnSpPr>
          <p:nvPr/>
        </p:nvCxnSpPr>
        <p:spPr>
          <a:xfrm>
            <a:off x="8614410" y="3040380"/>
            <a:ext cx="0"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ttore 2 13">
            <a:extLst>
              <a:ext uri="{FF2B5EF4-FFF2-40B4-BE49-F238E27FC236}">
                <a16:creationId xmlns:a16="http://schemas.microsoft.com/office/drawing/2014/main" id="{C573E7D0-CD55-AE4C-2FA1-F061F177D65E}"/>
              </a:ext>
            </a:extLst>
          </p:cNvPr>
          <p:cNvCxnSpPr>
            <a:stCxn id="7" idx="2"/>
            <a:endCxn id="8" idx="0"/>
          </p:cNvCxnSpPr>
          <p:nvPr/>
        </p:nvCxnSpPr>
        <p:spPr>
          <a:xfrm>
            <a:off x="8614410" y="4132001"/>
            <a:ext cx="0" cy="3028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437466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Data is also gathered scraping Wiki pages related to Falcon 9 Launch data.</a:t>
            </a:r>
          </a:p>
          <a:p>
            <a:pPr>
              <a:lnSpc>
                <a:spcPct val="100000"/>
              </a:lnSpc>
              <a:spcBef>
                <a:spcPts val="1400"/>
              </a:spcBef>
            </a:pPr>
            <a:r>
              <a:rPr lang="en-US" sz="2200" dirty="0">
                <a:solidFill>
                  <a:schemeClr val="accent3">
                    <a:lumMod val="25000"/>
                  </a:schemeClr>
                </a:solidFill>
                <a:latin typeface="Abadi" panose="020B0604020104020204" pitchFamily="34" charset="0"/>
              </a:rPr>
              <a:t>The flowchart on the right shows the tasks of the Data Collection methodology.</a:t>
            </a:r>
          </a:p>
          <a:p>
            <a:pPr>
              <a:lnSpc>
                <a:spcPct val="100000"/>
              </a:lnSpc>
              <a:spcBef>
                <a:spcPts val="1400"/>
              </a:spcBef>
            </a:pPr>
            <a:r>
              <a:rPr lang="en-US" sz="2200" dirty="0">
                <a:solidFill>
                  <a:schemeClr val="accent3">
                    <a:lumMod val="25000"/>
                  </a:schemeClr>
                </a:solidFill>
                <a:latin typeface="Abadi" panose="020B0604020104020204" pitchFamily="34" charset="0"/>
              </a:rPr>
              <a:t>Source code publicly available at:</a:t>
            </a:r>
          </a:p>
          <a:p>
            <a:pPr lvl="1">
              <a:lnSpc>
                <a:spcPct val="100000"/>
              </a:lnSpc>
              <a:spcBef>
                <a:spcPts val="1400"/>
              </a:spcBef>
            </a:pPr>
            <a:r>
              <a:rPr lang="en-US" sz="1800" dirty="0">
                <a:solidFill>
                  <a:schemeClr val="accent3">
                    <a:lumMod val="25000"/>
                  </a:schemeClr>
                </a:solidFill>
                <a:latin typeface="Abadi" panose="020B0604020104020204" pitchFamily="34" charset="0"/>
              </a:rPr>
              <a:t>https://github.com/lodovico65/spacey/blob/main/webscraping.ipynb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endParaRPr lang="en-US" dirty="0">
              <a:cs typeface="Calibri"/>
            </a:endParaRPr>
          </a:p>
        </p:txBody>
      </p:sp>
      <p:sp>
        <p:nvSpPr>
          <p:cNvPr id="5" name="Rettangolo 4">
            <a:extLst>
              <a:ext uri="{FF2B5EF4-FFF2-40B4-BE49-F238E27FC236}">
                <a16:creationId xmlns:a16="http://schemas.microsoft.com/office/drawing/2014/main" id="{19E945A1-AEA9-B911-F480-9320B5DBF416}"/>
              </a:ext>
            </a:extLst>
          </p:cNvPr>
          <p:cNvSpPr/>
          <p:nvPr/>
        </p:nvSpPr>
        <p:spPr>
          <a:xfrm>
            <a:off x="7585678" y="2145290"/>
            <a:ext cx="2258187" cy="87985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t>Request</a:t>
            </a:r>
            <a:r>
              <a:rPr lang="it-IT" dirty="0"/>
              <a:t> Falcon 9 </a:t>
            </a:r>
            <a:r>
              <a:rPr lang="it-IT" dirty="0" err="1"/>
              <a:t>Launch</a:t>
            </a:r>
            <a:r>
              <a:rPr lang="it-IT" dirty="0"/>
              <a:t> Wiki page</a:t>
            </a:r>
          </a:p>
        </p:txBody>
      </p:sp>
      <p:sp>
        <p:nvSpPr>
          <p:cNvPr id="7" name="Rettangolo 6">
            <a:extLst>
              <a:ext uri="{FF2B5EF4-FFF2-40B4-BE49-F238E27FC236}">
                <a16:creationId xmlns:a16="http://schemas.microsoft.com/office/drawing/2014/main" id="{25990CBC-E0CB-FAEE-61D0-D3B164941373}"/>
              </a:ext>
            </a:extLst>
          </p:cNvPr>
          <p:cNvSpPr/>
          <p:nvPr/>
        </p:nvSpPr>
        <p:spPr>
          <a:xfrm>
            <a:off x="7585676" y="3355260"/>
            <a:ext cx="2258187" cy="952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err="1"/>
              <a:t>Extract</a:t>
            </a:r>
            <a:r>
              <a:rPr lang="it-IT" dirty="0"/>
              <a:t> </a:t>
            </a:r>
            <a:r>
              <a:rPr lang="it-IT" dirty="0" err="1"/>
              <a:t>cols</a:t>
            </a:r>
            <a:r>
              <a:rPr lang="it-IT" dirty="0"/>
              <a:t>/</a:t>
            </a:r>
            <a:r>
              <a:rPr lang="it-IT" dirty="0" err="1"/>
              <a:t>vars</a:t>
            </a:r>
            <a:r>
              <a:rPr lang="it-IT" dirty="0"/>
              <a:t> names from HTML </a:t>
            </a:r>
            <a:r>
              <a:rPr lang="it-IT" dirty="0" err="1"/>
              <a:t>table</a:t>
            </a:r>
            <a:r>
              <a:rPr lang="it-IT" dirty="0"/>
              <a:t> </a:t>
            </a:r>
            <a:r>
              <a:rPr lang="it-IT" dirty="0" err="1"/>
              <a:t>header</a:t>
            </a:r>
            <a:endParaRPr lang="it-IT" dirty="0"/>
          </a:p>
        </p:txBody>
      </p:sp>
      <p:sp>
        <p:nvSpPr>
          <p:cNvPr id="8" name="Rettangolo 7">
            <a:extLst>
              <a:ext uri="{FF2B5EF4-FFF2-40B4-BE49-F238E27FC236}">
                <a16:creationId xmlns:a16="http://schemas.microsoft.com/office/drawing/2014/main" id="{7A7B44EF-3B79-A642-5EEF-E3B6F14FB1FC}"/>
              </a:ext>
            </a:extLst>
          </p:cNvPr>
          <p:cNvSpPr/>
          <p:nvPr/>
        </p:nvSpPr>
        <p:spPr>
          <a:xfrm>
            <a:off x="7585677" y="4653121"/>
            <a:ext cx="2258187" cy="952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Create </a:t>
            </a:r>
            <a:r>
              <a:rPr lang="it-IT" dirty="0" err="1"/>
              <a:t>dataframe</a:t>
            </a:r>
            <a:r>
              <a:rPr lang="it-IT" dirty="0"/>
              <a:t> </a:t>
            </a:r>
            <a:r>
              <a:rPr lang="it-IT" dirty="0" err="1"/>
              <a:t>parsing</a:t>
            </a:r>
            <a:r>
              <a:rPr lang="it-IT" dirty="0"/>
              <a:t> </a:t>
            </a:r>
            <a:r>
              <a:rPr lang="it-IT" dirty="0" err="1"/>
              <a:t>launch</a:t>
            </a:r>
            <a:r>
              <a:rPr lang="it-IT" dirty="0"/>
              <a:t> HTML </a:t>
            </a:r>
            <a:r>
              <a:rPr lang="it-IT" dirty="0" err="1"/>
              <a:t>tables</a:t>
            </a:r>
            <a:endParaRPr lang="it-IT" dirty="0"/>
          </a:p>
        </p:txBody>
      </p:sp>
      <p:cxnSp>
        <p:nvCxnSpPr>
          <p:cNvPr id="10" name="Connettore 2 9">
            <a:extLst>
              <a:ext uri="{FF2B5EF4-FFF2-40B4-BE49-F238E27FC236}">
                <a16:creationId xmlns:a16="http://schemas.microsoft.com/office/drawing/2014/main" id="{C5E69B59-768B-41D2-9BC4-B817BF0F5ACC}"/>
              </a:ext>
            </a:extLst>
          </p:cNvPr>
          <p:cNvCxnSpPr>
            <a:stCxn id="5" idx="2"/>
            <a:endCxn id="7" idx="0"/>
          </p:cNvCxnSpPr>
          <p:nvPr/>
        </p:nvCxnSpPr>
        <p:spPr>
          <a:xfrm>
            <a:off x="8714772" y="3025140"/>
            <a:ext cx="0" cy="2667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ttore 2 13">
            <a:extLst>
              <a:ext uri="{FF2B5EF4-FFF2-40B4-BE49-F238E27FC236}">
                <a16:creationId xmlns:a16="http://schemas.microsoft.com/office/drawing/2014/main" id="{389589A2-B52B-A2E4-38A7-C42A5CEBE5CE}"/>
              </a:ext>
            </a:extLst>
          </p:cNvPr>
          <p:cNvCxnSpPr>
            <a:stCxn id="7" idx="2"/>
            <a:endCxn id="8" idx="0"/>
          </p:cNvCxnSpPr>
          <p:nvPr/>
        </p:nvCxnSpPr>
        <p:spPr>
          <a:xfrm>
            <a:off x="8714770" y="4307760"/>
            <a:ext cx="1" cy="3453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927</TotalTime>
  <Words>2789</Words>
  <Application>Microsoft Office PowerPoint</Application>
  <PresentationFormat>Widescreen</PresentationFormat>
  <Paragraphs>293</Paragraphs>
  <Slides>50</Slides>
  <Notes>8</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50</vt:i4>
      </vt:variant>
    </vt:vector>
  </HeadingPairs>
  <TitlesOfParts>
    <vt:vector size="56" baseType="lpstr">
      <vt:lpstr>Abadi</vt:lpstr>
      <vt:lpstr>Arial</vt:lpstr>
      <vt:lpstr>Calibri</vt:lpstr>
      <vt:lpstr>IBM Plex Mono SemiBold</vt:lpstr>
      <vt:lpstr>Wingdings</vt:lpstr>
      <vt:lpstr>Custom Design</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Anastasi Lorenzo</cp:lastModifiedBy>
  <cp:revision>203</cp:revision>
  <dcterms:created xsi:type="dcterms:W3CDTF">2021-04-29T18:58:34Z</dcterms:created>
  <dcterms:modified xsi:type="dcterms:W3CDTF">2025-07-19T13:27:15Z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